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63" r:id="rId5"/>
    <p:sldId id="264" r:id="rId6"/>
    <p:sldId id="265" r:id="rId7"/>
    <p:sldId id="260" r:id="rId8"/>
    <p:sldId id="266" r:id="rId9"/>
    <p:sldId id="267" r:id="rId10"/>
    <p:sldId id="262" r:id="rId11"/>
    <p:sldId id="268" r:id="rId12"/>
    <p:sldId id="261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79" r:id="rId21"/>
    <p:sldId id="278" r:id="rId22"/>
    <p:sldId id="277" r:id="rId23"/>
    <p:sldId id="280" r:id="rId2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CA2C7-19AA-D2A8-26C5-5CDE039F9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B06F02-3806-0295-DE04-6025C5FEA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8BAACF-7D04-BE89-18F6-9BB12E9A6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C7FC-BAAE-4C09-824E-240048984B02}" type="datetimeFigureOut">
              <a:rPr lang="es-PE" smtClean="0"/>
              <a:t>3/01/2025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379484-76A9-66CB-9DB8-71B52923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386DDB-D303-7144-2043-1AE74F3E9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7E4D6-D6E0-4FEA-BAB0-58CD26C35DB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99548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8193C-6B9F-7D27-0E6B-1695DAC02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22D830-61AF-7343-5A17-6AC9DAABF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2BD859-43DB-3027-9EE3-3EEFB54D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C7FC-BAAE-4C09-824E-240048984B02}" type="datetimeFigureOut">
              <a:rPr lang="es-PE" smtClean="0"/>
              <a:t>3/01/2025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433120-E798-8EC7-B5DA-9DC72BBB3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3800EC-DB27-0583-BB63-3E8DCDB2C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7E4D6-D6E0-4FEA-BAB0-58CD26C35DB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0513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0C38C12-EF9D-EA54-E9E5-3DDAB260FE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58FC45B-4422-E336-B622-4432811A0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8C97BD-ADB9-D49A-07FA-D3248F5F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C7FC-BAAE-4C09-824E-240048984B02}" type="datetimeFigureOut">
              <a:rPr lang="es-PE" smtClean="0"/>
              <a:t>3/01/2025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DBA597-1EA5-1D22-A41B-25D9C3D05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215382-6EA8-9550-91AD-14A6342D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7E4D6-D6E0-4FEA-BAB0-58CD26C35DB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6490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E040F-DF84-AB64-2D5C-7F470306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594A2C-6A4D-D1CC-1DBF-A0B083498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651D90-8E22-3BB5-6B47-3133B1D2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C7FC-BAAE-4C09-824E-240048984B02}" type="datetimeFigureOut">
              <a:rPr lang="es-PE" smtClean="0"/>
              <a:t>3/01/2025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8A878E-F9CA-2F56-F253-1AFFC282C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E0DF0B-A958-AA69-2371-CB536141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7E4D6-D6E0-4FEA-BAB0-58CD26C35DB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97754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81305-54E6-BD4E-977E-B811BF1F8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AF2236-E964-A775-C456-CECE10D73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4793A6-8362-A57B-D24B-5A5005F0D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C7FC-BAAE-4C09-824E-240048984B02}" type="datetimeFigureOut">
              <a:rPr lang="es-PE" smtClean="0"/>
              <a:t>3/01/2025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CEC826-7D31-3EA2-CFD4-60CDA5CE8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6ACDF6-64C2-46AD-421C-45BE6F92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7E4D6-D6E0-4FEA-BAB0-58CD26C35DB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7706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1C15E-74C6-9066-3A17-FCA23724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89B50C-04F2-7F6E-A0BB-C9C75A2B9C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B1777D-C50E-6111-E34E-FA212860D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1EDAA6-E161-252F-B2C0-2BC6EF820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C7FC-BAAE-4C09-824E-240048984B02}" type="datetimeFigureOut">
              <a:rPr lang="es-PE" smtClean="0"/>
              <a:t>3/01/2025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73771DC-9F18-70B9-ED26-7BD33D05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BA3EE7F-3D1D-08CD-9B76-DCD9848C4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7E4D6-D6E0-4FEA-BAB0-58CD26C35DB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7580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C91CF-AC5D-0E92-BFF8-330579B90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2549DF-E36D-7E7C-83A3-049C5D7D2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4F2DD92-EE3B-8963-CDCA-6B67F4E03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734D63-C596-70A2-3112-3856B5C5F5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09CCAAB-6757-09FC-BC55-BBF453941C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8FD685C-422E-FE11-40F2-DCCBA2FDE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C7FC-BAAE-4C09-824E-240048984B02}" type="datetimeFigureOut">
              <a:rPr lang="es-PE" smtClean="0"/>
              <a:t>3/01/2025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364C2F-AF57-A505-F080-0CD6CD856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99D5C5C-0920-2F48-864E-FB3DE171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7E4D6-D6E0-4FEA-BAB0-58CD26C35DB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18099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F0A5D-FAA8-9A5B-ECB7-037CFF4A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639E1AC-8A18-57B8-BF3A-ABBBCCAE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C7FC-BAAE-4C09-824E-240048984B02}" type="datetimeFigureOut">
              <a:rPr lang="es-PE" smtClean="0"/>
              <a:t>3/01/2025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22D4DB-05DD-9E02-1825-28847161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DAE8A60-C7F4-D852-7CF3-72757E767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7E4D6-D6E0-4FEA-BAB0-58CD26C35DB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6848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9275B5-ACB8-9C3E-1E02-D3D950E5C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C7FC-BAAE-4C09-824E-240048984B02}" type="datetimeFigureOut">
              <a:rPr lang="es-PE" smtClean="0"/>
              <a:t>3/01/2025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F9D9866-9D3D-28A4-F71C-7EFF4AFF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045834-FCBC-3E1D-F2FF-7E294445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7E4D6-D6E0-4FEA-BAB0-58CD26C35DB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72265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021B6B-03AC-045B-0600-7D39BE51B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D0C45C-FFAF-E5AD-277E-EBBFE7B06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F4E5AC-8CB1-A77A-F80D-0252711B7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103E77-80A7-464F-5F57-64437C52B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C7FC-BAAE-4C09-824E-240048984B02}" type="datetimeFigureOut">
              <a:rPr lang="es-PE" smtClean="0"/>
              <a:t>3/01/2025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282ED3-BF69-C69A-F683-A76724CA9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6A7053-AC17-8E43-0552-3A3C48573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7E4D6-D6E0-4FEA-BAB0-58CD26C35DB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124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16A2D-F9E8-2786-616E-842666233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4B97B97-1AB7-0AE8-ECE8-54C8FAC218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036142-BDFE-529E-64C7-335904C91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7BE289-ABF8-3FC8-F5CD-A0E391E2F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BC7FC-BAAE-4C09-824E-240048984B02}" type="datetimeFigureOut">
              <a:rPr lang="es-PE" smtClean="0"/>
              <a:t>3/01/2025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3DB13F-F4CE-FEB2-D18D-667448BE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C376A7-B19F-608A-C70B-01DDCD295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7E4D6-D6E0-4FEA-BAB0-58CD26C35DB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1766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2AFC910-B39D-946F-833A-6A27E0EA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5B42CA-8E42-8013-D8C4-7E46407F4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B037DE-8C00-CDA8-C028-6227E92AB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FBC7FC-BAAE-4C09-824E-240048984B02}" type="datetimeFigureOut">
              <a:rPr lang="es-PE" smtClean="0"/>
              <a:t>3/01/2025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083383-2C9A-D4E9-B5AE-D9C55ACDC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5C7588-EBEB-E3EE-84A3-E16605C30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87E4D6-D6E0-4FEA-BAB0-58CD26C35DB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7868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18" Type="http://schemas.microsoft.com/office/2007/relationships/hdphoto" Target="../media/hdphoto4.wdp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image" Target="../media/image14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19" Type="http://schemas.openxmlformats.org/officeDocument/2006/relationships/image" Target="../media/image27.jpeg"/><Relationship Id="rId4" Type="http://schemas.openxmlformats.org/officeDocument/2006/relationships/image" Target="../media/image16.png"/><Relationship Id="rId9" Type="http://schemas.microsoft.com/office/2007/relationships/hdphoto" Target="../media/hdphoto1.wdp"/><Relationship Id="rId1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1.png"/><Relationship Id="rId10" Type="http://schemas.openxmlformats.org/officeDocument/2006/relationships/image" Target="../media/image46.png"/><Relationship Id="rId4" Type="http://schemas.openxmlformats.org/officeDocument/2006/relationships/image" Target="../media/image32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32.png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8A631B-2870-77D0-7B29-01C32CF8A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Opción 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9977A2-6565-5635-ADDB-8DA78FE2A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Características:</a:t>
            </a:r>
          </a:p>
          <a:p>
            <a:pPr lvl="1"/>
            <a:r>
              <a:rPr lang="es-PE" dirty="0"/>
              <a:t>Orden simple y sobrio</a:t>
            </a:r>
          </a:p>
          <a:p>
            <a:pPr lvl="1"/>
            <a:r>
              <a:rPr lang="es-PE" dirty="0"/>
              <a:t>Interesante subdivisión y curioso </a:t>
            </a:r>
            <a:r>
              <a:rPr lang="es-PE" dirty="0" err="1"/>
              <a:t>item</a:t>
            </a:r>
            <a:r>
              <a:rPr lang="es-PE" dirty="0"/>
              <a:t> de velocidad</a:t>
            </a:r>
          </a:p>
        </p:txBody>
      </p:sp>
    </p:spTree>
    <p:extLst>
      <p:ext uri="{BB962C8B-B14F-4D97-AF65-F5344CB8AC3E}">
        <p14:creationId xmlns:p14="http://schemas.microsoft.com/office/powerpoint/2010/main" val="2422210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A941C-D8B2-E501-558F-B2B40733E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ADEF2-E668-F06F-CCB6-A15FDBC6E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Opción 4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E2A317-38BF-0E1A-6D15-A865E34EE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Características:</a:t>
            </a:r>
          </a:p>
          <a:p>
            <a:pPr lvl="1"/>
            <a:r>
              <a:rPr lang="es-PE" dirty="0"/>
              <a:t>Reporte de estados interesante</a:t>
            </a:r>
          </a:p>
          <a:p>
            <a:pPr lvl="1"/>
            <a:r>
              <a:rPr lang="es-PE" dirty="0"/>
              <a:t>Carece de pantalla secundaria para objeto especifico</a:t>
            </a:r>
          </a:p>
        </p:txBody>
      </p:sp>
    </p:spTree>
    <p:extLst>
      <p:ext uri="{BB962C8B-B14F-4D97-AF65-F5344CB8AC3E}">
        <p14:creationId xmlns:p14="http://schemas.microsoft.com/office/powerpoint/2010/main" val="2032333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A64E4-4B6E-E110-194E-E2FEE4C38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PS-Tacking-Dashboard">
            <a:extLst>
              <a:ext uri="{FF2B5EF4-FFF2-40B4-BE49-F238E27FC236}">
                <a16:creationId xmlns:a16="http://schemas.microsoft.com/office/drawing/2014/main" id="{37F64686-0F20-AAA1-FB9E-1D2D144F6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675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A7779AA-ECB3-C396-D768-A6B08732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0"/>
            <a:ext cx="5524500" cy="425768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0B2EAB8-FD83-B647-F8C3-73F1F2E08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33801"/>
            <a:ext cx="5122769" cy="3124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04942A1-B23D-2A60-E5F8-86C2AF349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944" y="4257688"/>
            <a:ext cx="3380009" cy="25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16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1F3B8-20AA-2936-9AA2-1C3E504C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C6EF15-6B2F-F391-3D37-32C14C4C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Opción 5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FD43CA-33C4-8E81-2F88-676640D77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Características:</a:t>
            </a:r>
          </a:p>
          <a:p>
            <a:pPr lvl="1"/>
            <a:r>
              <a:rPr lang="es-PE" dirty="0"/>
              <a:t>Se ve feo</a:t>
            </a:r>
          </a:p>
          <a:p>
            <a:pPr lvl="1"/>
            <a:r>
              <a:rPr lang="es-PE" dirty="0"/>
              <a:t>Hay algunos ítems muy interesantes</a:t>
            </a:r>
          </a:p>
        </p:txBody>
      </p:sp>
    </p:spTree>
    <p:extLst>
      <p:ext uri="{BB962C8B-B14F-4D97-AF65-F5344CB8AC3E}">
        <p14:creationId xmlns:p14="http://schemas.microsoft.com/office/powerpoint/2010/main" val="416947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4B43C-CCF4-4A0E-1467-01DE72E0A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E283B72-FD3D-4C50-1A22-6A948861C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44" y="0"/>
            <a:ext cx="11204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14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D2D48-FADD-54FB-4945-8D2E7BFBF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C526F-BFD4-4BDE-AF16-96DC4A9D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Opción 6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B4970D-7474-F924-B00D-1CF201950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Características:</a:t>
            </a:r>
          </a:p>
          <a:p>
            <a:pPr lvl="1"/>
            <a:r>
              <a:rPr lang="es-PE" dirty="0"/>
              <a:t>Se ve feo</a:t>
            </a:r>
          </a:p>
          <a:p>
            <a:pPr lvl="1"/>
            <a:r>
              <a:rPr lang="es-PE" dirty="0"/>
              <a:t>Orientado al manejo generalizado de flota</a:t>
            </a:r>
          </a:p>
        </p:txBody>
      </p:sp>
    </p:spTree>
    <p:extLst>
      <p:ext uri="{BB962C8B-B14F-4D97-AF65-F5344CB8AC3E}">
        <p14:creationId xmlns:p14="http://schemas.microsoft.com/office/powerpoint/2010/main" val="1367319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27413-A1D6-C6EB-89D2-0E382ABE7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PS Tracking Software - Dashboard">
            <a:extLst>
              <a:ext uri="{FF2B5EF4-FFF2-40B4-BE49-F238E27FC236}">
                <a16:creationId xmlns:a16="http://schemas.microsoft.com/office/drawing/2014/main" id="{BBE44578-7FA8-1324-9ED6-CFE64FCE1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125"/>
            <a:ext cx="12192000" cy="587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931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63CC-C6DA-69BA-C39B-3596637F7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D1EEA-9605-B3F5-A883-3A5D7451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Opción 7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025FD8-5014-DD17-CE69-6CE8F0CD8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Características:</a:t>
            </a:r>
          </a:p>
          <a:p>
            <a:pPr lvl="1"/>
            <a:r>
              <a:rPr lang="es-PE" dirty="0"/>
              <a:t>Pantalla secundario interesante</a:t>
            </a:r>
          </a:p>
          <a:p>
            <a:pPr lvl="1"/>
            <a:r>
              <a:rPr lang="es-PE" dirty="0"/>
              <a:t>No hay una pantalla principal</a:t>
            </a:r>
          </a:p>
        </p:txBody>
      </p:sp>
    </p:spTree>
    <p:extLst>
      <p:ext uri="{BB962C8B-B14F-4D97-AF65-F5344CB8AC3E}">
        <p14:creationId xmlns:p14="http://schemas.microsoft.com/office/powerpoint/2010/main" val="522694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34B91-C357-A12F-2C72-C863FDA8B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6FE3FED-34A2-A67B-D497-82807CA2C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82" y="0"/>
            <a:ext cx="108612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966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DA8A89-FE5A-93CB-BA7E-5DAB21BE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807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PE" dirty="0"/>
              <a:t>Opción customizada:</a:t>
            </a:r>
            <a:br>
              <a:rPr lang="es-PE" dirty="0"/>
            </a:br>
            <a:r>
              <a:rPr lang="es-PE" dirty="0"/>
              <a:t>	-Pantalla principal</a:t>
            </a:r>
            <a:br>
              <a:rPr lang="es-PE" dirty="0"/>
            </a:br>
            <a:r>
              <a:rPr lang="es-PE" dirty="0"/>
              <a:t>	-Pantalla trabajadores general</a:t>
            </a:r>
            <a:br>
              <a:rPr lang="es-PE" dirty="0"/>
            </a:br>
            <a:r>
              <a:rPr lang="es-PE" dirty="0"/>
              <a:t>		-Pantalla trabajadores especifico</a:t>
            </a:r>
            <a:br>
              <a:rPr lang="es-PE" dirty="0"/>
            </a:br>
            <a:r>
              <a:rPr lang="es-PE" dirty="0"/>
              <a:t>	-Pantalla equipos general</a:t>
            </a:r>
            <a:br>
              <a:rPr lang="es-PE" dirty="0"/>
            </a:br>
            <a:r>
              <a:rPr lang="es-PE" dirty="0"/>
              <a:t>		- Pantalla equipo especifico</a:t>
            </a:r>
          </a:p>
        </p:txBody>
      </p:sp>
    </p:spTree>
    <p:extLst>
      <p:ext uri="{BB962C8B-B14F-4D97-AF65-F5344CB8AC3E}">
        <p14:creationId xmlns:p14="http://schemas.microsoft.com/office/powerpoint/2010/main" val="2386583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:a16="http://schemas.microsoft.com/office/drawing/2014/main" id="{4D5FE690-C7E0-43F3-986C-771394183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611" y="4218174"/>
            <a:ext cx="6149242" cy="238568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7CE472D-FDBC-A1DF-F391-E7A32B6A3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5405" cy="6824852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01E29894-FAD7-B7D8-549D-70F962C10CF3}"/>
              </a:ext>
            </a:extLst>
          </p:cNvPr>
          <p:cNvGrpSpPr/>
          <p:nvPr/>
        </p:nvGrpSpPr>
        <p:grpSpPr>
          <a:xfrm>
            <a:off x="841491" y="762509"/>
            <a:ext cx="7405365" cy="1273186"/>
            <a:chOff x="978832" y="317685"/>
            <a:chExt cx="7405365" cy="1273186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C444B6E3-9820-E266-EF25-A09A99FD6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8832" y="332348"/>
              <a:ext cx="2468455" cy="1258523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CACC5933-80B3-ABCD-7313-03ACBA9D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7287" y="317685"/>
              <a:ext cx="2468455" cy="1258523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FEB74F78-ABC5-7D32-274B-B23164EB0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5742" y="326634"/>
              <a:ext cx="2468455" cy="1258523"/>
            </a:xfrm>
            <a:prstGeom prst="rect">
              <a:avLst/>
            </a:prstGeom>
          </p:spPr>
        </p:pic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2F03ED0A-16BE-793C-3150-BF92CDB5C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146" y="604658"/>
            <a:ext cx="3058206" cy="1817195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D17EDB62-51BD-D158-318C-55503040E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80" y="4610046"/>
            <a:ext cx="3822272" cy="2102657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8FD3B2E7-C25A-09FF-BF33-55E30CF2A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6856" y="2338342"/>
            <a:ext cx="3429341" cy="2021222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6A57C0F2-9F26-5120-B624-031BE1C0F68E}"/>
              </a:ext>
            </a:extLst>
          </p:cNvPr>
          <p:cNvGrpSpPr/>
          <p:nvPr/>
        </p:nvGrpSpPr>
        <p:grpSpPr>
          <a:xfrm>
            <a:off x="1473611" y="2389194"/>
            <a:ext cx="6149242" cy="4384616"/>
            <a:chOff x="1411696" y="2296687"/>
            <a:chExt cx="6211157" cy="4477123"/>
          </a:xfrm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BF6C2C4D-403F-418F-5462-6A1BAE8B7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11696" y="3768805"/>
              <a:ext cx="6211157" cy="300500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2723ABB3-F962-45F3-BDB2-36D59C92F408}"/>
                </a:ext>
              </a:extLst>
            </p:cNvPr>
            <p:cNvGrpSpPr/>
            <p:nvPr/>
          </p:nvGrpSpPr>
          <p:grpSpPr>
            <a:xfrm>
              <a:off x="1473611" y="2296687"/>
              <a:ext cx="6087325" cy="1380343"/>
              <a:chOff x="1388678" y="2353515"/>
              <a:chExt cx="6087325" cy="1380343"/>
            </a:xfrm>
          </p:grpSpPr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CB898E95-431E-BE2C-7499-3E46E82B0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07583" y="2353515"/>
                <a:ext cx="5841316" cy="1380343"/>
              </a:xfrm>
              <a:prstGeom prst="rect">
                <a:avLst/>
              </a:prstGeom>
              <a:ln w="9525">
                <a:solidFill>
                  <a:schemeClr val="bg1">
                    <a:lumMod val="50000"/>
                  </a:schemeClr>
                </a:solidFill>
              </a:ln>
            </p:spPr>
          </p:pic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F0AE2DE0-A922-9CA2-1567-D228F20EAF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8678" y="2513381"/>
                <a:ext cx="6087325" cy="0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CuadroTexto 40">
            <a:extLst>
              <a:ext uri="{FF2B5EF4-FFF2-40B4-BE49-F238E27FC236}">
                <a16:creationId xmlns:a16="http://schemas.microsoft.com/office/drawing/2014/main" id="{152013A5-FCC0-EBCF-613B-29BE9A358B8F}"/>
              </a:ext>
            </a:extLst>
          </p:cNvPr>
          <p:cNvSpPr txBox="1"/>
          <p:nvPr/>
        </p:nvSpPr>
        <p:spPr>
          <a:xfrm>
            <a:off x="1663245" y="296779"/>
            <a:ext cx="89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CBC_1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0AFE0FE-56AD-0D81-52EF-602ECD7CFDDF}"/>
              </a:ext>
            </a:extLst>
          </p:cNvPr>
          <p:cNvSpPr txBox="1"/>
          <p:nvPr/>
        </p:nvSpPr>
        <p:spPr>
          <a:xfrm>
            <a:off x="4096437" y="296779"/>
            <a:ext cx="89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CBC_2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AEFB6BA-454D-69C8-E9BF-7C586CAFAD81}"/>
              </a:ext>
            </a:extLst>
          </p:cNvPr>
          <p:cNvSpPr txBox="1"/>
          <p:nvPr/>
        </p:nvSpPr>
        <p:spPr>
          <a:xfrm>
            <a:off x="6564892" y="296779"/>
            <a:ext cx="89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CBC_3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C95A6716-7E3F-E457-D701-FC5DA5CD20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3996" y="2680614"/>
            <a:ext cx="3267617" cy="1587878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4DB1684E-8BC7-6BE0-AFED-A21B45AAE5D7}"/>
              </a:ext>
            </a:extLst>
          </p:cNvPr>
          <p:cNvSpPr txBox="1"/>
          <p:nvPr/>
        </p:nvSpPr>
        <p:spPr>
          <a:xfrm>
            <a:off x="8092701" y="4064285"/>
            <a:ext cx="2170546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sz="700" dirty="0"/>
              <a:t>Grafico dinámico, los botones de abajo sirve para cambiar entre operador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8F58E1B-F62B-C5BA-E9DA-F1ED260B7F75}"/>
              </a:ext>
            </a:extLst>
          </p:cNvPr>
          <p:cNvSpPr txBox="1"/>
          <p:nvPr/>
        </p:nvSpPr>
        <p:spPr>
          <a:xfrm>
            <a:off x="8449220" y="2852503"/>
            <a:ext cx="2170546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sz="700" dirty="0"/>
              <a:t>Grafica para observar incidentes de exceso de </a:t>
            </a:r>
            <a:r>
              <a:rPr lang="es-PE" sz="700" u="sng" dirty="0"/>
              <a:t>velocidad, por duración, es decir eje Y es tiempo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F326DF84-9506-1AE3-C75C-C58766B65BD0}"/>
              </a:ext>
            </a:extLst>
          </p:cNvPr>
          <p:cNvSpPr txBox="1"/>
          <p:nvPr/>
        </p:nvSpPr>
        <p:spPr>
          <a:xfrm>
            <a:off x="7686872" y="4771521"/>
            <a:ext cx="4340221" cy="200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sz="700" dirty="0"/>
              <a:t>Lista      para observar todo tipo de incidente (falla conexión, componente o velocidades excesivas) (LISTA 1)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2A79D97-7FB0-FAD5-88C4-2CF596D5CD3C}"/>
              </a:ext>
            </a:extLst>
          </p:cNvPr>
          <p:cNvSpPr txBox="1"/>
          <p:nvPr/>
        </p:nvSpPr>
        <p:spPr>
          <a:xfrm>
            <a:off x="8358209" y="241226"/>
            <a:ext cx="21705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700" dirty="0"/>
              <a:t>Lista dinámica para observar incidentes de exceso de </a:t>
            </a:r>
            <a:r>
              <a:rPr lang="es-PE" sz="700" u="sng" dirty="0"/>
              <a:t>velocidad </a:t>
            </a:r>
            <a:r>
              <a:rPr lang="es-PE" sz="700" dirty="0"/>
              <a:t>por categoría: leve, medio y grave, así como la repetitividad de los mismos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B2623CE0-CCD5-3630-3F0F-4E0FC7076C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0889" y="2279533"/>
            <a:ext cx="6026643" cy="1745001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4554F31A-0402-C6DC-F3E9-1106CAADA061}"/>
              </a:ext>
            </a:extLst>
          </p:cNvPr>
          <p:cNvSpPr txBox="1"/>
          <p:nvPr/>
        </p:nvSpPr>
        <p:spPr>
          <a:xfrm>
            <a:off x="10140098" y="1966437"/>
            <a:ext cx="188699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sz="700" dirty="0"/>
              <a:t>Requiere de una API donde los operarios registren el uso de tal o cual montacarga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127660F-BBFB-8117-C265-A78AEF6D5386}"/>
              </a:ext>
            </a:extLst>
          </p:cNvPr>
          <p:cNvSpPr txBox="1"/>
          <p:nvPr/>
        </p:nvSpPr>
        <p:spPr>
          <a:xfrm>
            <a:off x="3805036" y="3802675"/>
            <a:ext cx="2170546" cy="41549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sz="700" dirty="0"/>
              <a:t>Quizá el mapa se puede cambiar o al menos tener la opción para cambiar entre vista mapa a vista satélite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FE741E8-78F0-3ABA-6B02-946ADE6D43B3}"/>
              </a:ext>
            </a:extLst>
          </p:cNvPr>
          <p:cNvSpPr txBox="1"/>
          <p:nvPr/>
        </p:nvSpPr>
        <p:spPr>
          <a:xfrm>
            <a:off x="2218288" y="2437241"/>
            <a:ext cx="2170546" cy="6309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sz="700" dirty="0"/>
              <a:t>Grafico de la medición de los últimos 15 minutos de los 3 módulos (velocidad), las líneas o barras deben ser de diferente color para diferenciar, quizá usar una paleta de colores para indicar el régimen de velocidad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99956CD-0E63-3373-CC5B-BB6001AB8375}"/>
              </a:ext>
            </a:extLst>
          </p:cNvPr>
          <p:cNvSpPr txBox="1"/>
          <p:nvPr/>
        </p:nvSpPr>
        <p:spPr>
          <a:xfrm>
            <a:off x="1534909" y="2051280"/>
            <a:ext cx="6026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00" dirty="0">
                <a:solidFill>
                  <a:schemeClr val="bg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Registro histórico de velocidad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4463DA1-1748-D383-8312-C5759D2C168D}"/>
              </a:ext>
            </a:extLst>
          </p:cNvPr>
          <p:cNvGrpSpPr/>
          <p:nvPr/>
        </p:nvGrpSpPr>
        <p:grpSpPr>
          <a:xfrm>
            <a:off x="2566485" y="941209"/>
            <a:ext cx="737076" cy="707886"/>
            <a:chOff x="2566485" y="941209"/>
            <a:chExt cx="737076" cy="707886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06AD4E1B-3F29-8E5F-508F-4D64DEE1725C}"/>
                </a:ext>
              </a:extLst>
            </p:cNvPr>
            <p:cNvGrpSpPr/>
            <p:nvPr/>
          </p:nvGrpSpPr>
          <p:grpSpPr>
            <a:xfrm>
              <a:off x="2566485" y="941209"/>
              <a:ext cx="737076" cy="707886"/>
              <a:chOff x="2566485" y="941209"/>
              <a:chExt cx="737076" cy="707886"/>
            </a:xfrm>
          </p:grpSpPr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2AB4CBB5-377E-29B0-1E41-24E8C4D03BD0}"/>
                  </a:ext>
                </a:extLst>
              </p:cNvPr>
              <p:cNvGrpSpPr/>
              <p:nvPr/>
            </p:nvGrpSpPr>
            <p:grpSpPr>
              <a:xfrm>
                <a:off x="2566485" y="941209"/>
                <a:ext cx="737076" cy="707886"/>
                <a:chOff x="2566485" y="941209"/>
                <a:chExt cx="737076" cy="707886"/>
              </a:xfrm>
            </p:grpSpPr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DBDEEAD5-BA7B-5E14-619B-B2556E1ABBA5}"/>
                    </a:ext>
                  </a:extLst>
                </p:cNvPr>
                <p:cNvSpPr txBox="1"/>
                <p:nvPr/>
              </p:nvSpPr>
              <p:spPr>
                <a:xfrm>
                  <a:off x="2566485" y="941209"/>
                  <a:ext cx="705417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s-PE" sz="1000" dirty="0">
                      <a:solidFill>
                        <a:schemeClr val="bg2">
                          <a:lumMod val="50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119 km</a:t>
                  </a:r>
                  <a:br>
                    <a:rPr lang="es-PE" sz="1000" dirty="0">
                      <a:solidFill>
                        <a:schemeClr val="bg2">
                          <a:lumMod val="50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</a:br>
                  <a:r>
                    <a:rPr lang="es-PE" sz="1000" dirty="0">
                      <a:solidFill>
                        <a:schemeClr val="bg2">
                          <a:lumMod val="50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12%</a:t>
                  </a:r>
                </a:p>
                <a:p>
                  <a:r>
                    <a:rPr lang="es-PE" sz="1000" dirty="0">
                      <a:solidFill>
                        <a:schemeClr val="bg2">
                          <a:lumMod val="50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8 km/h</a:t>
                  </a:r>
                </a:p>
                <a:p>
                  <a:endParaRPr lang="es-PE" sz="1000" dirty="0">
                    <a:solidFill>
                      <a:schemeClr val="bg2">
                        <a:lumMod val="50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  <p:pic>
              <p:nvPicPr>
                <p:cNvPr id="1030" name="Picture 6" descr="Ordenador iconos carretera carretera símbolo, camino, ángulo, texto,  triángulo png | PNGWing">
                  <a:extLst>
                    <a:ext uri="{FF2B5EF4-FFF2-40B4-BE49-F238E27FC236}">
                      <a16:creationId xmlns:a16="http://schemas.microsoft.com/office/drawing/2014/main" id="{334FDAA6-CE3A-2C9B-9BA6-A47BE9E360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0491" y="990600"/>
                  <a:ext cx="263070" cy="1464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2" name="Picture 8" descr="Download Gas Fuel Station Red Icon PNG">
                <a:extLst>
                  <a:ext uri="{FF2B5EF4-FFF2-40B4-BE49-F238E27FC236}">
                    <a16:creationId xmlns:a16="http://schemas.microsoft.com/office/drawing/2014/main" id="{14072180-3E3A-AF26-FF46-F844A4D0C0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1866" y="1134832"/>
                <a:ext cx="160320" cy="16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4" name="Picture 10" descr="Computer Icons Speed Velocity, speed, angle, text png | PNGEgg">
              <a:extLst>
                <a:ext uri="{FF2B5EF4-FFF2-40B4-BE49-F238E27FC236}">
                  <a16:creationId xmlns:a16="http://schemas.microsoft.com/office/drawing/2014/main" id="{D3417C5D-E337-1662-DC7D-2D1FD25C8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0499" y="1316451"/>
              <a:ext cx="230425" cy="131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70BAE1C-3150-1768-D398-73361A307A17}"/>
              </a:ext>
            </a:extLst>
          </p:cNvPr>
          <p:cNvGrpSpPr/>
          <p:nvPr/>
        </p:nvGrpSpPr>
        <p:grpSpPr>
          <a:xfrm>
            <a:off x="5022303" y="893095"/>
            <a:ext cx="737076" cy="707886"/>
            <a:chOff x="2566485" y="941209"/>
            <a:chExt cx="737076" cy="707886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A49470A8-0665-6456-2DCC-0220241A3727}"/>
                </a:ext>
              </a:extLst>
            </p:cNvPr>
            <p:cNvGrpSpPr/>
            <p:nvPr/>
          </p:nvGrpSpPr>
          <p:grpSpPr>
            <a:xfrm>
              <a:off x="2566485" y="941209"/>
              <a:ext cx="737076" cy="707886"/>
              <a:chOff x="2566485" y="941209"/>
              <a:chExt cx="737076" cy="707886"/>
            </a:xfrm>
          </p:grpSpPr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0BB7E296-255F-D124-2E67-8929E57718AD}"/>
                  </a:ext>
                </a:extLst>
              </p:cNvPr>
              <p:cNvGrpSpPr/>
              <p:nvPr/>
            </p:nvGrpSpPr>
            <p:grpSpPr>
              <a:xfrm>
                <a:off x="2566485" y="941209"/>
                <a:ext cx="737076" cy="707886"/>
                <a:chOff x="2566485" y="941209"/>
                <a:chExt cx="737076" cy="707886"/>
              </a:xfrm>
            </p:grpSpPr>
            <p:sp>
              <p:nvSpPr>
                <p:cNvPr id="21" name="CuadroTexto 20">
                  <a:extLst>
                    <a:ext uri="{FF2B5EF4-FFF2-40B4-BE49-F238E27FC236}">
                      <a16:creationId xmlns:a16="http://schemas.microsoft.com/office/drawing/2014/main" id="{DC5FFCE1-B842-2B1C-797F-50A879DE14DF}"/>
                    </a:ext>
                  </a:extLst>
                </p:cNvPr>
                <p:cNvSpPr txBox="1"/>
                <p:nvPr/>
              </p:nvSpPr>
              <p:spPr>
                <a:xfrm>
                  <a:off x="2566485" y="941209"/>
                  <a:ext cx="705417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s-PE" sz="1000" dirty="0">
                      <a:solidFill>
                        <a:schemeClr val="bg2">
                          <a:lumMod val="50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119 km</a:t>
                  </a:r>
                  <a:br>
                    <a:rPr lang="es-PE" sz="1000" dirty="0">
                      <a:solidFill>
                        <a:schemeClr val="bg2">
                          <a:lumMod val="50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</a:br>
                  <a:r>
                    <a:rPr lang="es-PE" sz="1000" dirty="0">
                      <a:solidFill>
                        <a:schemeClr val="bg2">
                          <a:lumMod val="50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12%</a:t>
                  </a:r>
                </a:p>
                <a:p>
                  <a:r>
                    <a:rPr lang="es-PE" sz="1000" dirty="0">
                      <a:solidFill>
                        <a:schemeClr val="bg2">
                          <a:lumMod val="50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8 km/h</a:t>
                  </a:r>
                </a:p>
                <a:p>
                  <a:endParaRPr lang="es-PE" sz="1000" dirty="0">
                    <a:solidFill>
                      <a:schemeClr val="bg2">
                        <a:lumMod val="50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  <p:pic>
              <p:nvPicPr>
                <p:cNvPr id="22" name="Picture 6" descr="Ordenador iconos carretera carretera símbolo, camino, ángulo, texto,  triángulo png | PNGWing">
                  <a:extLst>
                    <a:ext uri="{FF2B5EF4-FFF2-40B4-BE49-F238E27FC236}">
                      <a16:creationId xmlns:a16="http://schemas.microsoft.com/office/drawing/2014/main" id="{B878DB86-ACA2-A1EC-B869-7B8C87231F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0491" y="990600"/>
                  <a:ext cx="263070" cy="1464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0" name="Picture 8" descr="Download Gas Fuel Station Red Icon PNG">
                <a:extLst>
                  <a:ext uri="{FF2B5EF4-FFF2-40B4-BE49-F238E27FC236}">
                    <a16:creationId xmlns:a16="http://schemas.microsoft.com/office/drawing/2014/main" id="{DE8EB23A-CED6-0427-7848-2E159195D0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1866" y="1134832"/>
                <a:ext cx="160320" cy="16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10" descr="Computer Icons Speed Velocity, speed, angle, text png | PNGEgg">
              <a:extLst>
                <a:ext uri="{FF2B5EF4-FFF2-40B4-BE49-F238E27FC236}">
                  <a16:creationId xmlns:a16="http://schemas.microsoft.com/office/drawing/2014/main" id="{749654E2-CBEA-49D5-C6D1-C11448FAA2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0499" y="1316451"/>
              <a:ext cx="230425" cy="131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0DBB7DF-2579-9D5C-7BC2-7ED6A580FD67}"/>
              </a:ext>
            </a:extLst>
          </p:cNvPr>
          <p:cNvGrpSpPr/>
          <p:nvPr/>
        </p:nvGrpSpPr>
        <p:grpSpPr>
          <a:xfrm>
            <a:off x="7490758" y="941209"/>
            <a:ext cx="737076" cy="707886"/>
            <a:chOff x="2566485" y="941209"/>
            <a:chExt cx="737076" cy="707886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D6B66712-A6CB-CAFD-488B-202E417D3A52}"/>
                </a:ext>
              </a:extLst>
            </p:cNvPr>
            <p:cNvGrpSpPr/>
            <p:nvPr/>
          </p:nvGrpSpPr>
          <p:grpSpPr>
            <a:xfrm>
              <a:off x="2566485" y="941209"/>
              <a:ext cx="737076" cy="707886"/>
              <a:chOff x="2566485" y="941209"/>
              <a:chExt cx="737076" cy="707886"/>
            </a:xfrm>
          </p:grpSpPr>
          <p:grpSp>
            <p:nvGrpSpPr>
              <p:cNvPr id="29" name="Grupo 28">
                <a:extLst>
                  <a:ext uri="{FF2B5EF4-FFF2-40B4-BE49-F238E27FC236}">
                    <a16:creationId xmlns:a16="http://schemas.microsoft.com/office/drawing/2014/main" id="{5B887FA5-52E2-AA99-CE65-95FD1D7F209D}"/>
                  </a:ext>
                </a:extLst>
              </p:cNvPr>
              <p:cNvGrpSpPr/>
              <p:nvPr/>
            </p:nvGrpSpPr>
            <p:grpSpPr>
              <a:xfrm>
                <a:off x="2566485" y="941209"/>
                <a:ext cx="737076" cy="707886"/>
                <a:chOff x="2566485" y="941209"/>
                <a:chExt cx="737076" cy="707886"/>
              </a:xfrm>
            </p:grpSpPr>
            <p:sp>
              <p:nvSpPr>
                <p:cNvPr id="33" name="CuadroTexto 32">
                  <a:extLst>
                    <a:ext uri="{FF2B5EF4-FFF2-40B4-BE49-F238E27FC236}">
                      <a16:creationId xmlns:a16="http://schemas.microsoft.com/office/drawing/2014/main" id="{7019C592-71D6-4544-C565-5322B8156E04}"/>
                    </a:ext>
                  </a:extLst>
                </p:cNvPr>
                <p:cNvSpPr txBox="1"/>
                <p:nvPr/>
              </p:nvSpPr>
              <p:spPr>
                <a:xfrm>
                  <a:off x="2566485" y="941209"/>
                  <a:ext cx="705417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s-PE" sz="1000" dirty="0">
                      <a:solidFill>
                        <a:schemeClr val="bg2">
                          <a:lumMod val="50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119 km</a:t>
                  </a:r>
                  <a:br>
                    <a:rPr lang="es-PE" sz="1000" dirty="0">
                      <a:solidFill>
                        <a:schemeClr val="bg2">
                          <a:lumMod val="50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</a:br>
                  <a:r>
                    <a:rPr lang="es-PE" sz="1000" dirty="0">
                      <a:solidFill>
                        <a:schemeClr val="bg2">
                          <a:lumMod val="50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12%</a:t>
                  </a:r>
                </a:p>
                <a:p>
                  <a:r>
                    <a:rPr lang="es-PE" sz="1000" dirty="0">
                      <a:solidFill>
                        <a:schemeClr val="bg2">
                          <a:lumMod val="50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8 km/h</a:t>
                  </a:r>
                </a:p>
                <a:p>
                  <a:endParaRPr lang="es-PE" sz="1000" dirty="0">
                    <a:solidFill>
                      <a:schemeClr val="bg2">
                        <a:lumMod val="50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endParaRPr>
                </a:p>
              </p:txBody>
            </p:sp>
            <p:pic>
              <p:nvPicPr>
                <p:cNvPr id="34" name="Picture 6" descr="Ordenador iconos carretera carretera símbolo, camino, ángulo, texto,  triángulo png | PNGWing">
                  <a:extLst>
                    <a:ext uri="{FF2B5EF4-FFF2-40B4-BE49-F238E27FC236}">
                      <a16:creationId xmlns:a16="http://schemas.microsoft.com/office/drawing/2014/main" id="{6098CCB7-7007-1DA9-49A3-B596094828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0491" y="990600"/>
                  <a:ext cx="263070" cy="1464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8" descr="Download Gas Fuel Station Red Icon PNG">
                <a:extLst>
                  <a:ext uri="{FF2B5EF4-FFF2-40B4-BE49-F238E27FC236}">
                    <a16:creationId xmlns:a16="http://schemas.microsoft.com/office/drawing/2014/main" id="{C0FAE6A6-941F-FE8D-E1E2-064FFFCC7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1866" y="1134832"/>
                <a:ext cx="160320" cy="16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10" descr="Computer Icons Speed Velocity, speed, angle, text png | PNGEgg">
              <a:extLst>
                <a:ext uri="{FF2B5EF4-FFF2-40B4-BE49-F238E27FC236}">
                  <a16:creationId xmlns:a16="http://schemas.microsoft.com/office/drawing/2014/main" id="{8FA41B46-B9E2-372D-3B75-C5443FC1A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0499" y="1316451"/>
              <a:ext cx="230425" cy="131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C2BD0A13-7248-B563-84A6-546B7E2CDDEB}"/>
              </a:ext>
            </a:extLst>
          </p:cNvPr>
          <p:cNvSpPr txBox="1"/>
          <p:nvPr/>
        </p:nvSpPr>
        <p:spPr>
          <a:xfrm>
            <a:off x="4171212" y="3585900"/>
            <a:ext cx="6905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700" dirty="0"/>
              <a:t>Tiempo [min]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910A16C-F1DF-6DF9-ECEE-123AB0CAE3E6}"/>
              </a:ext>
            </a:extLst>
          </p:cNvPr>
          <p:cNvSpPr txBox="1"/>
          <p:nvPr/>
        </p:nvSpPr>
        <p:spPr>
          <a:xfrm rot="16200000">
            <a:off x="1144897" y="2964171"/>
            <a:ext cx="8366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700" dirty="0"/>
              <a:t>Velocidad [km/h]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7212D85-3E2B-C382-CA58-C29D8394657C}"/>
              </a:ext>
            </a:extLst>
          </p:cNvPr>
          <p:cNvSpPr txBox="1"/>
          <p:nvPr/>
        </p:nvSpPr>
        <p:spPr>
          <a:xfrm>
            <a:off x="5948857" y="2635637"/>
            <a:ext cx="1063771" cy="4216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sz="700" dirty="0"/>
              <a:t>Se recomienda cambiar las barras por líneas continuas</a:t>
            </a:r>
          </a:p>
        </p:txBody>
      </p:sp>
      <p:pic>
        <p:nvPicPr>
          <p:cNvPr id="1026" name="Picture 2" descr="Tipos de gráficos estadísticos y su importancia para analizar datos">
            <a:extLst>
              <a:ext uri="{FF2B5EF4-FFF2-40B4-BE49-F238E27FC236}">
                <a16:creationId xmlns:a16="http://schemas.microsoft.com/office/drawing/2014/main" id="{0802A49F-BFEA-6FAA-8963-DE641A11F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61" y="2660237"/>
            <a:ext cx="680499" cy="38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5024E0FE-B94A-9006-C496-773B3CD5694E}"/>
              </a:ext>
            </a:extLst>
          </p:cNvPr>
          <p:cNvSpPr txBox="1"/>
          <p:nvPr/>
        </p:nvSpPr>
        <p:spPr>
          <a:xfrm>
            <a:off x="5325224" y="1535869"/>
            <a:ext cx="1063771" cy="41549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sz="700" dirty="0"/>
              <a:t>Kilometraje</a:t>
            </a:r>
          </a:p>
          <a:p>
            <a:r>
              <a:rPr lang="es-PE" sz="700" dirty="0"/>
              <a:t>Combustible</a:t>
            </a:r>
          </a:p>
          <a:p>
            <a:r>
              <a:rPr lang="es-PE" sz="700" dirty="0"/>
              <a:t>Velocidad promedio</a:t>
            </a:r>
          </a:p>
        </p:txBody>
      </p:sp>
    </p:spTree>
    <p:extLst>
      <p:ext uri="{BB962C8B-B14F-4D97-AF65-F5344CB8AC3E}">
        <p14:creationId xmlns:p14="http://schemas.microsoft.com/office/powerpoint/2010/main" val="177776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ppsto Custom Dashboard">
            <a:extLst>
              <a:ext uri="{FF2B5EF4-FFF2-40B4-BE49-F238E27FC236}">
                <a16:creationId xmlns:a16="http://schemas.microsoft.com/office/drawing/2014/main" id="{5231244A-D30A-B4A0-2894-79D534E5A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-91440"/>
            <a:ext cx="10947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71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61A34-3984-E801-B484-C09A543B4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F645884-74CC-A191-2DCE-58857BA0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5405" cy="682485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2A12DF6A-0985-7E4E-21BB-D2EA493BF0D3}"/>
              </a:ext>
            </a:extLst>
          </p:cNvPr>
          <p:cNvGrpSpPr/>
          <p:nvPr/>
        </p:nvGrpSpPr>
        <p:grpSpPr>
          <a:xfrm>
            <a:off x="1431133" y="202855"/>
            <a:ext cx="5940516" cy="3962400"/>
            <a:chOff x="829739" y="157018"/>
            <a:chExt cx="4442094" cy="2900219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78588692-C727-7898-D3FF-99BDA0BCF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7517" y="389515"/>
              <a:ext cx="4134316" cy="2667722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395FA48-A898-FC6B-A4D8-E6819471743B}"/>
                </a:ext>
              </a:extLst>
            </p:cNvPr>
            <p:cNvSpPr txBox="1"/>
            <p:nvPr/>
          </p:nvSpPr>
          <p:spPr>
            <a:xfrm>
              <a:off x="1749947" y="157018"/>
              <a:ext cx="2909455" cy="225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dirty="0">
                  <a:solidFill>
                    <a:schemeClr val="bg2">
                      <a:lumMod val="50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Table list: Desempeño general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3B49BEC9-1D2D-7948-497B-E5458E91AA51}"/>
                </a:ext>
              </a:extLst>
            </p:cNvPr>
            <p:cNvSpPr txBox="1"/>
            <p:nvPr/>
          </p:nvSpPr>
          <p:spPr>
            <a:xfrm rot="16200000">
              <a:off x="392329" y="1407056"/>
              <a:ext cx="11825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400" dirty="0">
                  <a:solidFill>
                    <a:schemeClr val="bg2">
                      <a:lumMod val="50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Puntuación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73127697-D660-AE6B-D628-575FA305258A}"/>
                </a:ext>
              </a:extLst>
            </p:cNvPr>
            <p:cNvSpPr txBox="1"/>
            <p:nvPr/>
          </p:nvSpPr>
          <p:spPr>
            <a:xfrm>
              <a:off x="1445295" y="535709"/>
              <a:ext cx="3826538" cy="5181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PE" sz="1000" dirty="0"/>
                <a:t>Tabla donde se mostrara a todos los operarios así como su desempeño en el mes, la puntuación se calculara según una serie de parámetros, se sugiere también cambiar el color y los puntos por barras (color por definir pero se sugiere rojo-amarillo verde y transiciones)</a:t>
              </a:r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75BF08B5-F761-8DCD-EF81-E21B51142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955" y="233337"/>
            <a:ext cx="2818625" cy="393191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CC27DA8-40B4-2223-E773-DE33C33F4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8530" y="4374035"/>
            <a:ext cx="5117319" cy="228111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F4CABF1-E7DD-ED32-9E33-4919403CA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9607" y="4913745"/>
            <a:ext cx="3487918" cy="1634582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826F188-3513-F71F-0B90-F4682E5F651E}"/>
              </a:ext>
            </a:extLst>
          </p:cNvPr>
          <p:cNvSpPr txBox="1"/>
          <p:nvPr/>
        </p:nvSpPr>
        <p:spPr>
          <a:xfrm>
            <a:off x="8450129" y="4422470"/>
            <a:ext cx="2662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>
                <a:solidFill>
                  <a:schemeClr val="bg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Infractores comunes</a:t>
            </a:r>
          </a:p>
        </p:txBody>
      </p:sp>
      <p:pic>
        <p:nvPicPr>
          <p:cNvPr id="10242" name="Picture 2" descr="Dar formato a los filtros en informes de Power BI - Power BI | Microsoft  Learn">
            <a:extLst>
              <a:ext uri="{FF2B5EF4-FFF2-40B4-BE49-F238E27FC236}">
                <a16:creationId xmlns:a16="http://schemas.microsoft.com/office/drawing/2014/main" id="{4CFF00FB-0AD6-9658-22E6-CB572B45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56"/>
          <a:stretch/>
        </p:blipFill>
        <p:spPr bwMode="auto">
          <a:xfrm>
            <a:off x="7724373" y="233337"/>
            <a:ext cx="1215582" cy="393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15080E4-67AD-1857-FAFB-4F6C1241F392}"/>
              </a:ext>
            </a:extLst>
          </p:cNvPr>
          <p:cNvSpPr txBox="1"/>
          <p:nvPr/>
        </p:nvSpPr>
        <p:spPr>
          <a:xfrm>
            <a:off x="2410686" y="4684081"/>
            <a:ext cx="1144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>
                <a:solidFill>
                  <a:schemeClr val="bg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Incidentes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8FC7863-EBCC-7F40-49FC-5043470E88B2}"/>
              </a:ext>
            </a:extLst>
          </p:cNvPr>
          <p:cNvSpPr txBox="1"/>
          <p:nvPr/>
        </p:nvSpPr>
        <p:spPr>
          <a:xfrm>
            <a:off x="3926440" y="4684080"/>
            <a:ext cx="1331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>
                <a:solidFill>
                  <a:schemeClr val="bg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Rentabilidad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76151C-D5B3-9E87-883F-31B7CBA813C7}"/>
              </a:ext>
            </a:extLst>
          </p:cNvPr>
          <p:cNvSpPr txBox="1"/>
          <p:nvPr/>
        </p:nvSpPr>
        <p:spPr>
          <a:xfrm>
            <a:off x="5629627" y="4684080"/>
            <a:ext cx="1417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>
                <a:solidFill>
                  <a:schemeClr val="bg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Productividad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1B7F515-6563-FC22-CF9C-BFE9DEB5A989}"/>
              </a:ext>
            </a:extLst>
          </p:cNvPr>
          <p:cNvSpPr txBox="1"/>
          <p:nvPr/>
        </p:nvSpPr>
        <p:spPr>
          <a:xfrm>
            <a:off x="6971591" y="-77403"/>
            <a:ext cx="5117319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sz="1000" dirty="0"/>
              <a:t>Listado de: Productividad, incidentes, horas trabajadas, accidentes, etc. por cada trabajador, aparte cuenta con una columna para filtrar (LISTA 2)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7654CED-927C-5814-045E-466FB43BFF7E}"/>
              </a:ext>
            </a:extLst>
          </p:cNvPr>
          <p:cNvSpPr txBox="1"/>
          <p:nvPr/>
        </p:nvSpPr>
        <p:spPr>
          <a:xfrm>
            <a:off x="7428715" y="6348272"/>
            <a:ext cx="5117319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sz="1000" dirty="0"/>
              <a:t>Grafico que representa a los mayores infractores o aquel que cuente con el menor</a:t>
            </a:r>
          </a:p>
          <a:p>
            <a:r>
              <a:rPr lang="es-PE" sz="1000" dirty="0"/>
              <a:t>Índice de desempeño promedio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E0B7AB3-9F42-2F77-BC31-1BEDB98B759B}"/>
              </a:ext>
            </a:extLst>
          </p:cNvPr>
          <p:cNvSpPr txBox="1"/>
          <p:nvPr/>
        </p:nvSpPr>
        <p:spPr>
          <a:xfrm>
            <a:off x="2901900" y="6502161"/>
            <a:ext cx="3650731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sz="1000" dirty="0"/>
              <a:t>Cuadro general del desempeño promedio de todos los operario</a:t>
            </a:r>
          </a:p>
        </p:txBody>
      </p:sp>
      <p:pic>
        <p:nvPicPr>
          <p:cNvPr id="1026" name="Picture 2" descr="Best Color Palettes for Scientific Figures and Data Visualizations">
            <a:extLst>
              <a:ext uri="{FF2B5EF4-FFF2-40B4-BE49-F238E27FC236}">
                <a16:creationId xmlns:a16="http://schemas.microsoft.com/office/drawing/2014/main" id="{D8007654-8F53-64A0-0E85-BE9727854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80" r="1" b="40163"/>
          <a:stretch/>
        </p:blipFill>
        <p:spPr bwMode="auto">
          <a:xfrm>
            <a:off x="4322619" y="1236371"/>
            <a:ext cx="463531" cy="50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77492737-63F6-5770-9443-73F302D4E000}"/>
              </a:ext>
            </a:extLst>
          </p:cNvPr>
          <p:cNvCxnSpPr>
            <a:cxnSpLocks/>
            <a:endCxn id="1026" idx="1"/>
          </p:cNvCxnSpPr>
          <p:nvPr/>
        </p:nvCxnSpPr>
        <p:spPr>
          <a:xfrm>
            <a:off x="3911021" y="1236371"/>
            <a:ext cx="411598" cy="250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769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D1DE6-9C7A-C9FC-5A21-E0331C4DE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DB8CE1E-C1DA-7C8E-8D01-5E1A9C43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5405" cy="682485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5741AF0-EB6B-38B7-892C-1DC2635B5211}"/>
              </a:ext>
            </a:extLst>
          </p:cNvPr>
          <p:cNvSpPr txBox="1"/>
          <p:nvPr/>
        </p:nvSpPr>
        <p:spPr>
          <a:xfrm>
            <a:off x="2580956" y="298581"/>
            <a:ext cx="196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>
                <a:solidFill>
                  <a:schemeClr val="bg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Perfil de operario</a:t>
            </a:r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B77EA5F9-1641-7F3F-BD63-CC9D40E66632}"/>
              </a:ext>
            </a:extLst>
          </p:cNvPr>
          <p:cNvGrpSpPr/>
          <p:nvPr/>
        </p:nvGrpSpPr>
        <p:grpSpPr>
          <a:xfrm>
            <a:off x="6647058" y="309681"/>
            <a:ext cx="5550127" cy="3430794"/>
            <a:chOff x="6567055" y="298581"/>
            <a:chExt cx="5358967" cy="3166562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DC847197-7F28-6F2D-FED3-99CADCAE9D7F}"/>
                </a:ext>
              </a:extLst>
            </p:cNvPr>
            <p:cNvGrpSpPr/>
            <p:nvPr/>
          </p:nvGrpSpPr>
          <p:grpSpPr>
            <a:xfrm>
              <a:off x="6567055" y="298581"/>
              <a:ext cx="5358967" cy="3166562"/>
              <a:chOff x="6567055" y="298581"/>
              <a:chExt cx="5358967" cy="3166562"/>
            </a:xfrm>
          </p:grpSpPr>
          <p:pic>
            <p:nvPicPr>
              <p:cNvPr id="11268" name="Picture 4" descr="Viewing contributions on your profile - GitHub Enterprise Server 3.10 Docs">
                <a:extLst>
                  <a:ext uri="{FF2B5EF4-FFF2-40B4-BE49-F238E27FC236}">
                    <a16:creationId xmlns:a16="http://schemas.microsoft.com/office/drawing/2014/main" id="{7EB20985-E2D3-B890-1440-88E5499AE1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67055" y="298581"/>
                <a:ext cx="5358967" cy="31665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3747B654-15ED-E0DD-0EC9-6FE507A1F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96558" y="1791905"/>
                <a:ext cx="1911961" cy="1266255"/>
              </a:xfrm>
              <a:prstGeom prst="rect">
                <a:avLst/>
              </a:prstGeom>
            </p:spPr>
          </p:pic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89380E7B-B6D8-88C9-9A9F-32159A5546C6}"/>
                  </a:ext>
                </a:extLst>
              </p:cNvPr>
              <p:cNvSpPr txBox="1"/>
              <p:nvPr/>
            </p:nvSpPr>
            <p:spPr>
              <a:xfrm>
                <a:off x="6658422" y="1469927"/>
                <a:ext cx="21350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PE" sz="1200" dirty="0">
                    <a:solidFill>
                      <a:schemeClr val="bg2">
                        <a:lumMod val="50000"/>
                      </a:schemeClr>
                    </a:solidFill>
                    <a:latin typeface="ADLaM Display" panose="02010000000000000000" pitchFamily="2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Desempeño por equipo</a:t>
                </a:r>
              </a:p>
            </p:txBody>
          </p:sp>
        </p:grp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826C977F-4C03-56E9-0228-159DF3F1A3F2}"/>
                </a:ext>
              </a:extLst>
            </p:cNvPr>
            <p:cNvSpPr txBox="1"/>
            <p:nvPr/>
          </p:nvSpPr>
          <p:spPr>
            <a:xfrm>
              <a:off x="6696558" y="1881862"/>
              <a:ext cx="83450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PE" sz="1200" dirty="0"/>
                <a:t>CBC_1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304BBA83-C5EE-2E8E-4527-B770501E9941}"/>
                </a:ext>
              </a:extLst>
            </p:cNvPr>
            <p:cNvSpPr txBox="1"/>
            <p:nvPr/>
          </p:nvSpPr>
          <p:spPr>
            <a:xfrm>
              <a:off x="6696558" y="2286532"/>
              <a:ext cx="83450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PE" sz="1200" dirty="0"/>
                <a:t>CBC_2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3DFCA70E-22E3-BED0-7F63-6DF30BE18FE5}"/>
                </a:ext>
              </a:extLst>
            </p:cNvPr>
            <p:cNvSpPr txBox="1"/>
            <p:nvPr/>
          </p:nvSpPr>
          <p:spPr>
            <a:xfrm>
              <a:off x="6691061" y="2691202"/>
              <a:ext cx="83450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PE" sz="1200" dirty="0"/>
                <a:t>CBC_3</a:t>
              </a:r>
            </a:p>
          </p:txBody>
        </p:sp>
      </p:grpSp>
      <p:pic>
        <p:nvPicPr>
          <p:cNvPr id="36" name="Imagen 35">
            <a:extLst>
              <a:ext uri="{FF2B5EF4-FFF2-40B4-BE49-F238E27FC236}">
                <a16:creationId xmlns:a16="http://schemas.microsoft.com/office/drawing/2014/main" id="{E2A82175-CE45-23F2-9C57-90F9237DB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903" y="966548"/>
            <a:ext cx="2018073" cy="1560755"/>
          </a:xfrm>
          <a:prstGeom prst="round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81D2DAD-B040-0D17-5F46-D2517F373068}"/>
              </a:ext>
            </a:extLst>
          </p:cNvPr>
          <p:cNvSpPr txBox="1"/>
          <p:nvPr/>
        </p:nvSpPr>
        <p:spPr>
          <a:xfrm>
            <a:off x="3343564" y="900545"/>
            <a:ext cx="29319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>
                <a:solidFill>
                  <a:schemeClr val="bg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Datos personales</a:t>
            </a:r>
          </a:p>
          <a:p>
            <a:pPr algn="ctr"/>
            <a:endParaRPr lang="es-PE" sz="1400" dirty="0">
              <a:solidFill>
                <a:schemeClr val="bg2">
                  <a:lumMod val="5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s-PE" sz="1400" dirty="0">
                <a:solidFill>
                  <a:schemeClr val="bg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-DNI: 78091287</a:t>
            </a:r>
          </a:p>
          <a:p>
            <a:r>
              <a:rPr lang="es-PE" sz="1400" dirty="0">
                <a:solidFill>
                  <a:schemeClr val="bg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-Age: 22</a:t>
            </a:r>
          </a:p>
          <a:p>
            <a:r>
              <a:rPr lang="es-PE" sz="1400" dirty="0">
                <a:solidFill>
                  <a:schemeClr val="bg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-Genero: Mujer</a:t>
            </a:r>
          </a:p>
          <a:p>
            <a:r>
              <a:rPr lang="es-PE" sz="1400" dirty="0">
                <a:solidFill>
                  <a:schemeClr val="bg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-Celular: 986732902</a:t>
            </a:r>
          </a:p>
          <a:p>
            <a:r>
              <a:rPr lang="es-PE" sz="1400" dirty="0">
                <a:solidFill>
                  <a:schemeClr val="bg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-Correo: donagallardo@tgi.com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91C5A08-8021-BEAF-02F3-65EA1C08516A}"/>
              </a:ext>
            </a:extLst>
          </p:cNvPr>
          <p:cNvSpPr txBox="1"/>
          <p:nvPr/>
        </p:nvSpPr>
        <p:spPr>
          <a:xfrm>
            <a:off x="6483457" y="3981051"/>
            <a:ext cx="459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>
                <a:solidFill>
                  <a:schemeClr val="bg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Seguridad y buenas practicas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C5AF45C6-75CB-508D-36EA-7D87CA57ADA6}"/>
              </a:ext>
            </a:extLst>
          </p:cNvPr>
          <p:cNvSpPr txBox="1"/>
          <p:nvPr/>
        </p:nvSpPr>
        <p:spPr>
          <a:xfrm>
            <a:off x="8568023" y="1264999"/>
            <a:ext cx="191885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1200" dirty="0">
                <a:solidFill>
                  <a:schemeClr val="bg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Resumen de perfil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E3C50841-79A3-49FB-B1D5-0EA56AC6E199}"/>
              </a:ext>
            </a:extLst>
          </p:cNvPr>
          <p:cNvGrpSpPr/>
          <p:nvPr/>
        </p:nvGrpSpPr>
        <p:grpSpPr>
          <a:xfrm>
            <a:off x="1042811" y="4368527"/>
            <a:ext cx="5053189" cy="2135375"/>
            <a:chOff x="1325194" y="3580655"/>
            <a:chExt cx="5053189" cy="2135375"/>
          </a:xfrm>
        </p:grpSpPr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CB2E125A-0046-F937-FEB6-12EE8F5D4E5A}"/>
                </a:ext>
              </a:extLst>
            </p:cNvPr>
            <p:cNvSpPr txBox="1"/>
            <p:nvPr/>
          </p:nvSpPr>
          <p:spPr>
            <a:xfrm>
              <a:off x="2454659" y="3580655"/>
              <a:ext cx="325408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dirty="0">
                  <a:solidFill>
                    <a:schemeClr val="bg2">
                      <a:lumMod val="50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Productividad</a:t>
              </a: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1F280802-5DFC-3B14-18CE-44CA42EF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7548" t="14705" r="1315"/>
            <a:stretch/>
          </p:blipFill>
          <p:spPr>
            <a:xfrm>
              <a:off x="4116314" y="4078834"/>
              <a:ext cx="2262069" cy="146627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951F854B-3633-D3E5-C9F2-CBD904E99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17464"/>
            <a:stretch/>
          </p:blipFill>
          <p:spPr>
            <a:xfrm>
              <a:off x="1325194" y="4297189"/>
              <a:ext cx="2802219" cy="1418841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075E50E0-7E73-2CF5-844F-3A8F515FB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264" y="2731106"/>
            <a:ext cx="5126736" cy="141884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D0031A6-4414-B8B8-D9BB-101965A69AB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760" t="19036" b="3456"/>
          <a:stretch/>
        </p:blipFill>
        <p:spPr>
          <a:xfrm>
            <a:off x="9422122" y="4809109"/>
            <a:ext cx="2734843" cy="156481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9E88064-CF38-6DCB-4BD7-00625C39AD1F}"/>
              </a:ext>
            </a:extLst>
          </p:cNvPr>
          <p:cNvSpPr txBox="1"/>
          <p:nvPr/>
        </p:nvSpPr>
        <p:spPr>
          <a:xfrm>
            <a:off x="6314517" y="4421677"/>
            <a:ext cx="174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>
                <a:solidFill>
                  <a:schemeClr val="bg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Reporte diario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401E056-9452-F40F-2CBA-FF1E0912098E}"/>
              </a:ext>
            </a:extLst>
          </p:cNvPr>
          <p:cNvSpPr txBox="1"/>
          <p:nvPr/>
        </p:nvSpPr>
        <p:spPr>
          <a:xfrm>
            <a:off x="9735214" y="4452263"/>
            <a:ext cx="1980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>
                <a:solidFill>
                  <a:schemeClr val="bg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Reporte histórico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B12DDDB5-A1C9-BCF5-31BE-E6C74294953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9440" t="6028" r="44224" b="4268"/>
          <a:stretch/>
        </p:blipFill>
        <p:spPr>
          <a:xfrm>
            <a:off x="6345528" y="4961159"/>
            <a:ext cx="1616159" cy="146627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DD34833-008B-0FE8-7C67-9CF848D481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0968" y="5177344"/>
            <a:ext cx="1365247" cy="831314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BC954A92-EE6C-1BCB-6FCC-A3216822E71F}"/>
              </a:ext>
            </a:extLst>
          </p:cNvPr>
          <p:cNvSpPr txBox="1"/>
          <p:nvPr/>
        </p:nvSpPr>
        <p:spPr>
          <a:xfrm>
            <a:off x="1499540" y="4726794"/>
            <a:ext cx="1746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>
                <a:solidFill>
                  <a:schemeClr val="bg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Reporte diario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911F0C-F1F1-A4A8-7AF0-F354F4AD0B10}"/>
              </a:ext>
            </a:extLst>
          </p:cNvPr>
          <p:cNvSpPr txBox="1"/>
          <p:nvPr/>
        </p:nvSpPr>
        <p:spPr>
          <a:xfrm>
            <a:off x="3930155" y="4729454"/>
            <a:ext cx="1980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>
                <a:solidFill>
                  <a:schemeClr val="bg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Reporte histórico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98610644-26F1-C8C6-3A48-6DE19145AA53}"/>
              </a:ext>
            </a:extLst>
          </p:cNvPr>
          <p:cNvSpPr txBox="1"/>
          <p:nvPr/>
        </p:nvSpPr>
        <p:spPr>
          <a:xfrm>
            <a:off x="4914228" y="4096327"/>
            <a:ext cx="1630307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800" dirty="0"/>
              <a:t>2 Tablas resumen dinámicas que según el día seleccionado muestran su desempeño (las de la izquierda) y 2 resúmenes de desempeño histórico (derecha)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5FE028B-4832-B507-E5C2-86040008B118}"/>
              </a:ext>
            </a:extLst>
          </p:cNvPr>
          <p:cNvSpPr txBox="1"/>
          <p:nvPr/>
        </p:nvSpPr>
        <p:spPr>
          <a:xfrm>
            <a:off x="3094291" y="2579177"/>
            <a:ext cx="2344826" cy="430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100" dirty="0"/>
              <a:t>Resumen de los últimos 3-4 incidentes ocurridos (LISTA 3)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3BF1A8D-D53D-54BB-56D6-A2D32C265299}"/>
              </a:ext>
            </a:extLst>
          </p:cNvPr>
          <p:cNvSpPr txBox="1"/>
          <p:nvPr/>
        </p:nvSpPr>
        <p:spPr>
          <a:xfrm>
            <a:off x="8142049" y="-38759"/>
            <a:ext cx="2344826" cy="769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100" dirty="0"/>
              <a:t>Resumen del perfil general del operario, cada cuadrito es un botón que modificara los reportes diarios de los gráficos inferiores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0993B07-661E-8576-FB90-0AC0CC4C04FE}"/>
              </a:ext>
            </a:extLst>
          </p:cNvPr>
          <p:cNvSpPr/>
          <p:nvPr/>
        </p:nvSpPr>
        <p:spPr>
          <a:xfrm>
            <a:off x="6314517" y="3822192"/>
            <a:ext cx="5728131" cy="2916936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879D2400-7C3F-0D15-B211-E4EB30CF02D4}"/>
              </a:ext>
            </a:extLst>
          </p:cNvPr>
          <p:cNvSpPr/>
          <p:nvPr/>
        </p:nvSpPr>
        <p:spPr>
          <a:xfrm>
            <a:off x="969264" y="4288828"/>
            <a:ext cx="5126736" cy="2450300"/>
          </a:xfrm>
          <a:prstGeom prst="round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FC75D87-B736-9DF3-23F6-596F8B5FD6DF}"/>
              </a:ext>
            </a:extLst>
          </p:cNvPr>
          <p:cNvSpPr txBox="1"/>
          <p:nvPr/>
        </p:nvSpPr>
        <p:spPr>
          <a:xfrm>
            <a:off x="9821307" y="2025078"/>
            <a:ext cx="58487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PE" sz="700" dirty="0"/>
              <a:t>Seguridad</a:t>
            </a:r>
            <a:endParaRPr lang="es-PE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47CB35B-A456-FF84-EA51-832EB429AE30}"/>
              </a:ext>
            </a:extLst>
          </p:cNvPr>
          <p:cNvSpPr txBox="1"/>
          <p:nvPr/>
        </p:nvSpPr>
        <p:spPr>
          <a:xfrm>
            <a:off x="8891314" y="2770694"/>
            <a:ext cx="800022" cy="281315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PE" sz="700" dirty="0"/>
              <a:t>Productividad</a:t>
            </a:r>
            <a:endParaRPr lang="es-PE" sz="1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F49AAD9-B405-89A8-F62A-A9F0868D6777}"/>
              </a:ext>
            </a:extLst>
          </p:cNvPr>
          <p:cNvSpPr txBox="1"/>
          <p:nvPr/>
        </p:nvSpPr>
        <p:spPr>
          <a:xfrm>
            <a:off x="10406185" y="2770694"/>
            <a:ext cx="71510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PE" sz="700" dirty="0"/>
              <a:t>Rentabilidad</a:t>
            </a:r>
            <a:endParaRPr lang="es-PE" sz="1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ABBDDA8-FDBC-7DB4-F5E2-EDEB84781021}"/>
              </a:ext>
            </a:extLst>
          </p:cNvPr>
          <p:cNvSpPr txBox="1"/>
          <p:nvPr/>
        </p:nvSpPr>
        <p:spPr>
          <a:xfrm>
            <a:off x="8675542" y="1620644"/>
            <a:ext cx="2344826" cy="430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PE" sz="1100" dirty="0"/>
              <a:t>Debe ser un grafico de solo 3 aristas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7DB4A39-ABC7-FAFB-4147-78C557805C39}"/>
              </a:ext>
            </a:extLst>
          </p:cNvPr>
          <p:cNvSpPr txBox="1"/>
          <p:nvPr/>
        </p:nvSpPr>
        <p:spPr>
          <a:xfrm>
            <a:off x="1305420" y="4985033"/>
            <a:ext cx="71510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PE" sz="700" dirty="0"/>
              <a:t>Rentabilidad</a:t>
            </a:r>
            <a:endParaRPr lang="es-PE" sz="1200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5F1F88F-4EE7-B27E-D97A-F982983C8C1B}"/>
              </a:ext>
            </a:extLst>
          </p:cNvPr>
          <p:cNvSpPr txBox="1"/>
          <p:nvPr/>
        </p:nvSpPr>
        <p:spPr>
          <a:xfrm>
            <a:off x="2714617" y="4919159"/>
            <a:ext cx="800022" cy="281315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PE" sz="700" dirty="0"/>
              <a:t>Productividad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3217968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F50A8-453F-7240-7F71-8BBC94179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1D2AC5E-BDF4-B45A-1F9F-2090F581E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5405" cy="6824852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EFF97F02-524B-8998-6C75-93C92BA78208}"/>
              </a:ext>
            </a:extLst>
          </p:cNvPr>
          <p:cNvGrpSpPr/>
          <p:nvPr/>
        </p:nvGrpSpPr>
        <p:grpSpPr>
          <a:xfrm>
            <a:off x="4888608" y="3549927"/>
            <a:ext cx="3062429" cy="2756102"/>
            <a:chOff x="7823229" y="2692744"/>
            <a:chExt cx="4034207" cy="3931918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94ED4B92-AE05-6F23-AB54-749D15BF4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38811" y="2692744"/>
              <a:ext cx="2818625" cy="3931918"/>
            </a:xfrm>
            <a:prstGeom prst="rect">
              <a:avLst/>
            </a:prstGeom>
          </p:spPr>
        </p:pic>
        <p:pic>
          <p:nvPicPr>
            <p:cNvPr id="10242" name="Picture 2" descr="Dar formato a los filtros en informes de Power BI - Power BI | Microsoft  Learn">
              <a:extLst>
                <a:ext uri="{FF2B5EF4-FFF2-40B4-BE49-F238E27FC236}">
                  <a16:creationId xmlns:a16="http://schemas.microsoft.com/office/drawing/2014/main" id="{0D537F93-52A1-3624-D529-D9B4D7CAA8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056"/>
            <a:stretch/>
          </p:blipFill>
          <p:spPr bwMode="auto">
            <a:xfrm>
              <a:off x="7823229" y="2692744"/>
              <a:ext cx="1215582" cy="3931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746E8173-53DF-9D31-484C-296B898EF345}"/>
              </a:ext>
            </a:extLst>
          </p:cNvPr>
          <p:cNvGrpSpPr/>
          <p:nvPr/>
        </p:nvGrpSpPr>
        <p:grpSpPr>
          <a:xfrm>
            <a:off x="8581866" y="81855"/>
            <a:ext cx="2980557" cy="4332282"/>
            <a:chOff x="8698714" y="251185"/>
            <a:chExt cx="2662370" cy="3880075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231609E-915A-8BB7-6399-35859FF1122B}"/>
                </a:ext>
              </a:extLst>
            </p:cNvPr>
            <p:cNvSpPr txBox="1"/>
            <p:nvPr/>
          </p:nvSpPr>
          <p:spPr>
            <a:xfrm>
              <a:off x="8698714" y="251185"/>
              <a:ext cx="2662370" cy="275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dirty="0">
                  <a:solidFill>
                    <a:schemeClr val="bg2">
                      <a:lumMod val="50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Resumen fallas</a:t>
              </a:r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2099251A-BCE7-9BFA-2765-E1666FC48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98714" y="643265"/>
              <a:ext cx="2480928" cy="1162665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3D931EDB-5402-2E2C-F657-A4B8A9AE9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98714" y="1805930"/>
              <a:ext cx="2480928" cy="1162665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14755F8D-89AB-BE53-F4B0-73C1F036E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98714" y="2968595"/>
              <a:ext cx="2480928" cy="1162665"/>
            </a:xfrm>
            <a:prstGeom prst="rect">
              <a:avLst/>
            </a:prstGeom>
          </p:spPr>
        </p:pic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5F67818-94D3-FACB-577E-45A944FB6033}"/>
              </a:ext>
            </a:extLst>
          </p:cNvPr>
          <p:cNvSpPr txBox="1"/>
          <p:nvPr/>
        </p:nvSpPr>
        <p:spPr>
          <a:xfrm>
            <a:off x="4527301" y="3142397"/>
            <a:ext cx="3715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>
                <a:solidFill>
                  <a:schemeClr val="bg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Listado de eventos generales en equipos</a:t>
            </a:r>
          </a:p>
        </p:txBody>
      </p:sp>
      <p:grpSp>
        <p:nvGrpSpPr>
          <p:cNvPr id="10261" name="Grupo 10260">
            <a:extLst>
              <a:ext uri="{FF2B5EF4-FFF2-40B4-BE49-F238E27FC236}">
                <a16:creationId xmlns:a16="http://schemas.microsoft.com/office/drawing/2014/main" id="{9B91C1B0-CF1E-4420-2D49-39BF3DE986AF}"/>
              </a:ext>
            </a:extLst>
          </p:cNvPr>
          <p:cNvGrpSpPr/>
          <p:nvPr/>
        </p:nvGrpSpPr>
        <p:grpSpPr>
          <a:xfrm>
            <a:off x="8581866" y="4414137"/>
            <a:ext cx="3230005" cy="1969937"/>
            <a:chOff x="8515879" y="4022894"/>
            <a:chExt cx="3230005" cy="1969937"/>
          </a:xfrm>
        </p:grpSpPr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29A312A8-4BD2-D0B7-9829-5BD8DBC05124}"/>
                </a:ext>
              </a:extLst>
            </p:cNvPr>
            <p:cNvSpPr txBox="1"/>
            <p:nvPr/>
          </p:nvSpPr>
          <p:spPr>
            <a:xfrm>
              <a:off x="8728761" y="4022894"/>
              <a:ext cx="26564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dirty="0">
                  <a:solidFill>
                    <a:schemeClr val="bg2">
                      <a:lumMod val="50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Evolución de eventos</a:t>
              </a:r>
            </a:p>
          </p:txBody>
        </p:sp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30AFA610-0B94-7E8B-249F-8F5CB0C8D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905"/>
            <a:stretch/>
          </p:blipFill>
          <p:spPr>
            <a:xfrm>
              <a:off x="8515879" y="4256341"/>
              <a:ext cx="3082169" cy="1736490"/>
            </a:xfrm>
            <a:prstGeom prst="rect">
              <a:avLst/>
            </a:prstGeom>
          </p:spPr>
        </p:pic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CBCAE7C3-BACE-296A-6471-A933B837F1C5}"/>
                </a:ext>
              </a:extLst>
            </p:cNvPr>
            <p:cNvCxnSpPr>
              <a:cxnSpLocks/>
            </p:cNvCxnSpPr>
            <p:nvPr/>
          </p:nvCxnSpPr>
          <p:spPr>
            <a:xfrm>
              <a:off x="8515879" y="4389120"/>
              <a:ext cx="0" cy="150460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8A9C4040-C22D-6E00-3A42-CB03FFA28366}"/>
                </a:ext>
              </a:extLst>
            </p:cNvPr>
            <p:cNvCxnSpPr/>
            <p:nvPr/>
          </p:nvCxnSpPr>
          <p:spPr>
            <a:xfrm>
              <a:off x="8515879" y="5893724"/>
              <a:ext cx="323000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Imagen 47">
            <a:extLst>
              <a:ext uri="{FF2B5EF4-FFF2-40B4-BE49-F238E27FC236}">
                <a16:creationId xmlns:a16="http://schemas.microsoft.com/office/drawing/2014/main" id="{57C3615D-BE29-5B3C-DE70-7D5383515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0712" y="2380867"/>
            <a:ext cx="733527" cy="533474"/>
          </a:xfrm>
          <a:prstGeom prst="rect">
            <a:avLst/>
          </a:prstGeom>
        </p:spPr>
      </p:pic>
      <p:sp>
        <p:nvSpPr>
          <p:cNvPr id="53" name="Rectángulo 52">
            <a:extLst>
              <a:ext uri="{FF2B5EF4-FFF2-40B4-BE49-F238E27FC236}">
                <a16:creationId xmlns:a16="http://schemas.microsoft.com/office/drawing/2014/main" id="{D785A687-9EDB-3E49-E282-19EEF4A01FF3}"/>
              </a:ext>
            </a:extLst>
          </p:cNvPr>
          <p:cNvSpPr/>
          <p:nvPr/>
        </p:nvSpPr>
        <p:spPr>
          <a:xfrm>
            <a:off x="1144197" y="2390177"/>
            <a:ext cx="856990" cy="154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Productividad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9D9EE2BC-D387-7264-689C-C69917FF8E7E}"/>
              </a:ext>
            </a:extLst>
          </p:cNvPr>
          <p:cNvSpPr/>
          <p:nvPr/>
        </p:nvSpPr>
        <p:spPr>
          <a:xfrm>
            <a:off x="2244789" y="2390177"/>
            <a:ext cx="856990" cy="154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00" dirty="0">
                <a:solidFill>
                  <a:schemeClr val="accent2">
                    <a:lumMod val="60000"/>
                    <a:lumOff val="4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Incidentes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3E5B09C2-12B3-089F-0544-595E3EF7832E}"/>
              </a:ext>
            </a:extLst>
          </p:cNvPr>
          <p:cNvSpPr/>
          <p:nvPr/>
        </p:nvSpPr>
        <p:spPr>
          <a:xfrm>
            <a:off x="3282838" y="2373552"/>
            <a:ext cx="856990" cy="154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700" dirty="0">
                <a:solidFill>
                  <a:srgbClr val="FF3B3B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Accidentes</a:t>
            </a:r>
          </a:p>
        </p:txBody>
      </p:sp>
      <p:sp>
        <p:nvSpPr>
          <p:cNvPr id="10262" name="CuadroTexto 10261">
            <a:extLst>
              <a:ext uri="{FF2B5EF4-FFF2-40B4-BE49-F238E27FC236}">
                <a16:creationId xmlns:a16="http://schemas.microsoft.com/office/drawing/2014/main" id="{5C6D6018-2052-CBE9-F853-79758A590913}"/>
              </a:ext>
            </a:extLst>
          </p:cNvPr>
          <p:cNvSpPr txBox="1"/>
          <p:nvPr/>
        </p:nvSpPr>
        <p:spPr>
          <a:xfrm>
            <a:off x="10249993" y="1330420"/>
            <a:ext cx="1713692" cy="5078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sz="900" dirty="0"/>
              <a:t>Estos gráficos puede ser cambiado por uno de barras verticales</a:t>
            </a:r>
          </a:p>
        </p:txBody>
      </p:sp>
      <p:sp>
        <p:nvSpPr>
          <p:cNvPr id="10264" name="CuadroTexto 10263">
            <a:extLst>
              <a:ext uri="{FF2B5EF4-FFF2-40B4-BE49-F238E27FC236}">
                <a16:creationId xmlns:a16="http://schemas.microsoft.com/office/drawing/2014/main" id="{9724E47B-5AF3-A777-D9B0-B8BF08AC5279}"/>
              </a:ext>
            </a:extLst>
          </p:cNvPr>
          <p:cNvSpPr txBox="1"/>
          <p:nvPr/>
        </p:nvSpPr>
        <p:spPr>
          <a:xfrm>
            <a:off x="5027656" y="6253269"/>
            <a:ext cx="26293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dirty="0"/>
              <a:t>Solo eventos relacionados con los equipos: falla componente o falla conexión. (LISTA 4)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1C75C2BC-4220-5D8C-47C8-244C455A42F0}"/>
              </a:ext>
            </a:extLst>
          </p:cNvPr>
          <p:cNvGrpSpPr/>
          <p:nvPr/>
        </p:nvGrpSpPr>
        <p:grpSpPr>
          <a:xfrm>
            <a:off x="896767" y="133584"/>
            <a:ext cx="3460906" cy="2907442"/>
            <a:chOff x="896767" y="133584"/>
            <a:chExt cx="3460906" cy="2907442"/>
          </a:xfrm>
        </p:grpSpPr>
        <p:grpSp>
          <p:nvGrpSpPr>
            <p:cNvPr id="10255" name="Grupo 10254">
              <a:extLst>
                <a:ext uri="{FF2B5EF4-FFF2-40B4-BE49-F238E27FC236}">
                  <a16:creationId xmlns:a16="http://schemas.microsoft.com/office/drawing/2014/main" id="{BA1572DB-347F-EF5A-B61A-4D3BF0DAA03D}"/>
                </a:ext>
              </a:extLst>
            </p:cNvPr>
            <p:cNvGrpSpPr/>
            <p:nvPr/>
          </p:nvGrpSpPr>
          <p:grpSpPr>
            <a:xfrm>
              <a:off x="896767" y="133584"/>
              <a:ext cx="3460906" cy="2907442"/>
              <a:chOff x="896767" y="133584"/>
              <a:chExt cx="3460906" cy="2907442"/>
            </a:xfrm>
          </p:grpSpPr>
          <p:grpSp>
            <p:nvGrpSpPr>
              <p:cNvPr id="10254" name="Grupo 10253">
                <a:extLst>
                  <a:ext uri="{FF2B5EF4-FFF2-40B4-BE49-F238E27FC236}">
                    <a16:creationId xmlns:a16="http://schemas.microsoft.com/office/drawing/2014/main" id="{2B8477D8-887B-ABF8-E837-A266A84982FC}"/>
                  </a:ext>
                </a:extLst>
              </p:cNvPr>
              <p:cNvGrpSpPr/>
              <p:nvPr/>
            </p:nvGrpSpPr>
            <p:grpSpPr>
              <a:xfrm>
                <a:off x="896767" y="133584"/>
                <a:ext cx="3460906" cy="2907442"/>
                <a:chOff x="896767" y="133584"/>
                <a:chExt cx="3460906" cy="2907442"/>
              </a:xfrm>
            </p:grpSpPr>
            <p:grpSp>
              <p:nvGrpSpPr>
                <p:cNvPr id="62" name="Grupo 61">
                  <a:extLst>
                    <a:ext uri="{FF2B5EF4-FFF2-40B4-BE49-F238E27FC236}">
                      <a16:creationId xmlns:a16="http://schemas.microsoft.com/office/drawing/2014/main" id="{193CA5A8-97F1-BC8A-0E2B-5D892AB46DA0}"/>
                    </a:ext>
                  </a:extLst>
                </p:cNvPr>
                <p:cNvGrpSpPr/>
                <p:nvPr/>
              </p:nvGrpSpPr>
              <p:grpSpPr>
                <a:xfrm>
                  <a:off x="896767" y="133584"/>
                  <a:ext cx="3460906" cy="2907442"/>
                  <a:chOff x="896767" y="133584"/>
                  <a:chExt cx="3460906" cy="2907442"/>
                </a:xfrm>
              </p:grpSpPr>
              <p:grpSp>
                <p:nvGrpSpPr>
                  <p:cNvPr id="34" name="Grupo 33">
                    <a:extLst>
                      <a:ext uri="{FF2B5EF4-FFF2-40B4-BE49-F238E27FC236}">
                        <a16:creationId xmlns:a16="http://schemas.microsoft.com/office/drawing/2014/main" id="{5752B7D0-0099-05C5-EE7B-DC1F8E1D49D2}"/>
                      </a:ext>
                    </a:extLst>
                  </p:cNvPr>
                  <p:cNvGrpSpPr/>
                  <p:nvPr/>
                </p:nvGrpSpPr>
                <p:grpSpPr>
                  <a:xfrm>
                    <a:off x="896767" y="133584"/>
                    <a:ext cx="3460906" cy="2907442"/>
                    <a:chOff x="907866" y="233337"/>
                    <a:chExt cx="3460906" cy="2907442"/>
                  </a:xfrm>
                </p:grpSpPr>
                <p:pic>
                  <p:nvPicPr>
                    <p:cNvPr id="3" name="Imagen 2">
                      <a:extLst>
                        <a:ext uri="{FF2B5EF4-FFF2-40B4-BE49-F238E27FC236}">
                          <a16:creationId xmlns:a16="http://schemas.microsoft.com/office/drawing/2014/main" id="{DDF03ACA-8CFA-23D6-F24B-210FEBF725E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907866" y="233337"/>
                      <a:ext cx="3460906" cy="290744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1" name="CuadroTexto 20">
                      <a:extLst>
                        <a:ext uri="{FF2B5EF4-FFF2-40B4-BE49-F238E27FC236}">
                          <a16:creationId xmlns:a16="http://schemas.microsoft.com/office/drawing/2014/main" id="{1D30402D-6544-9632-32D4-109B330EC3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2358" y="335488"/>
                      <a:ext cx="1219272" cy="30777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PE" sz="1400" dirty="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 CBC_1</a:t>
                      </a:r>
                    </a:p>
                  </p:txBody>
                </p:sp>
              </p:grpSp>
              <p:sp>
                <p:nvSpPr>
                  <p:cNvPr id="59" name="Rectángulo 58">
                    <a:extLst>
                      <a:ext uri="{FF2B5EF4-FFF2-40B4-BE49-F238E27FC236}">
                        <a16:creationId xmlns:a16="http://schemas.microsoft.com/office/drawing/2014/main" id="{9792C6D3-2DF3-056F-9CC1-90C332360BCF}"/>
                      </a:ext>
                    </a:extLst>
                  </p:cNvPr>
                  <p:cNvSpPr/>
                  <p:nvPr/>
                </p:nvSpPr>
                <p:spPr>
                  <a:xfrm>
                    <a:off x="1085161" y="621311"/>
                    <a:ext cx="1325530" cy="15399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s-PE" sz="700" dirty="0">
                        <a:solidFill>
                          <a:schemeClr val="tx1"/>
                        </a:solidFill>
                      </a:rPr>
                      <a:t>Kilometraje</a:t>
                    </a:r>
                  </a:p>
                  <a:p>
                    <a:r>
                      <a:rPr lang="es-PE" sz="700" dirty="0">
                        <a:solidFill>
                          <a:schemeClr val="tx1"/>
                        </a:solidFill>
                      </a:rPr>
                      <a:t>Horas Trabajadas</a:t>
                    </a:r>
                  </a:p>
                  <a:p>
                    <a:r>
                      <a:rPr lang="es-PE" sz="700" dirty="0">
                        <a:solidFill>
                          <a:schemeClr val="tx1"/>
                        </a:solidFill>
                      </a:rPr>
                      <a:t>Horas no trabajadas</a:t>
                    </a:r>
                  </a:p>
                  <a:p>
                    <a:r>
                      <a:rPr lang="es-PE" sz="700" dirty="0">
                        <a:solidFill>
                          <a:schemeClr val="tx1"/>
                        </a:solidFill>
                      </a:rPr>
                      <a:t>Combustible consumido</a:t>
                    </a:r>
                  </a:p>
                  <a:p>
                    <a:r>
                      <a:rPr lang="es-PE" sz="700" dirty="0">
                        <a:solidFill>
                          <a:schemeClr val="tx1"/>
                        </a:solidFill>
                      </a:rPr>
                      <a:t>Huella de carbono</a:t>
                    </a:r>
                  </a:p>
                  <a:p>
                    <a:r>
                      <a:rPr lang="es-PE" sz="700" dirty="0">
                        <a:solidFill>
                          <a:schemeClr val="tx1"/>
                        </a:solidFill>
                      </a:rPr>
                      <a:t>Numero de incidentes</a:t>
                    </a:r>
                  </a:p>
                  <a:p>
                    <a:r>
                      <a:rPr lang="es-PE" sz="700" dirty="0">
                        <a:solidFill>
                          <a:schemeClr val="tx1"/>
                        </a:solidFill>
                      </a:rPr>
                      <a:t>Numero de accidentes</a:t>
                    </a:r>
                  </a:p>
                  <a:p>
                    <a:r>
                      <a:rPr lang="es-PE" sz="700" dirty="0">
                        <a:solidFill>
                          <a:schemeClr val="tx1"/>
                        </a:solidFill>
                      </a:rPr>
                      <a:t>Tipo de incidente mas común</a:t>
                    </a:r>
                  </a:p>
                  <a:p>
                    <a:r>
                      <a:rPr lang="es-PE" sz="700" dirty="0">
                        <a:solidFill>
                          <a:schemeClr val="tx1"/>
                        </a:solidFill>
                      </a:rPr>
                      <a:t>Velocidad promedio</a:t>
                    </a:r>
                  </a:p>
                  <a:p>
                    <a:r>
                      <a:rPr lang="es-PE" sz="700" dirty="0">
                        <a:solidFill>
                          <a:schemeClr val="tx1"/>
                        </a:solidFill>
                      </a:rPr>
                      <a:t>Velocidad máxima</a:t>
                    </a:r>
                  </a:p>
                  <a:p>
                    <a:r>
                      <a:rPr lang="es-PE" sz="700" dirty="0">
                        <a:solidFill>
                          <a:schemeClr val="tx1"/>
                        </a:solidFill>
                      </a:rPr>
                      <a:t>Máximo periodo parado</a:t>
                    </a:r>
                  </a:p>
                  <a:p>
                    <a:r>
                      <a:rPr lang="es-PE" sz="700" dirty="0">
                        <a:solidFill>
                          <a:schemeClr val="tx1"/>
                        </a:solidFill>
                      </a:rPr>
                      <a:t>Máximo periodo operativo</a:t>
                    </a:r>
                  </a:p>
                  <a:p>
                    <a:r>
                      <a:rPr lang="es-PE" sz="700" dirty="0">
                        <a:solidFill>
                          <a:schemeClr val="tx1"/>
                        </a:solidFill>
                      </a:rPr>
                      <a:t>Promedio periodo operativo</a:t>
                    </a:r>
                  </a:p>
                  <a:p>
                    <a:pPr algn="ctr"/>
                    <a:endParaRPr lang="es-PE" sz="7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0241" name="Rectángulo 10240">
                  <a:extLst>
                    <a:ext uri="{FF2B5EF4-FFF2-40B4-BE49-F238E27FC236}">
                      <a16:creationId xmlns:a16="http://schemas.microsoft.com/office/drawing/2014/main" id="{C8928853-601A-9AE5-223C-C4F6264DA5ED}"/>
                    </a:ext>
                  </a:extLst>
                </p:cNvPr>
                <p:cNvSpPr/>
                <p:nvPr/>
              </p:nvSpPr>
              <p:spPr>
                <a:xfrm>
                  <a:off x="1099891" y="2419926"/>
                  <a:ext cx="856990" cy="1545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PE" sz="700" dirty="0">
                      <a:solidFill>
                        <a:schemeClr val="tx1"/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Productividad</a:t>
                  </a:r>
                </a:p>
              </p:txBody>
            </p:sp>
            <p:sp>
              <p:nvSpPr>
                <p:cNvPr id="10243" name="Rectángulo 10242">
                  <a:extLst>
                    <a:ext uri="{FF2B5EF4-FFF2-40B4-BE49-F238E27FC236}">
                      <a16:creationId xmlns:a16="http://schemas.microsoft.com/office/drawing/2014/main" id="{773DECE7-EDC9-5FCE-4F07-54C7468B547D}"/>
                    </a:ext>
                  </a:extLst>
                </p:cNvPr>
                <p:cNvSpPr/>
                <p:nvPr/>
              </p:nvSpPr>
              <p:spPr>
                <a:xfrm>
                  <a:off x="2200483" y="2419926"/>
                  <a:ext cx="856990" cy="1545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PE" sz="700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Rentabilidad</a:t>
                  </a:r>
                </a:p>
              </p:txBody>
            </p:sp>
            <p:sp>
              <p:nvSpPr>
                <p:cNvPr id="10244" name="Rectángulo 10243">
                  <a:extLst>
                    <a:ext uri="{FF2B5EF4-FFF2-40B4-BE49-F238E27FC236}">
                      <a16:creationId xmlns:a16="http://schemas.microsoft.com/office/drawing/2014/main" id="{4942DB99-61A8-77BF-84E5-438619BB0A62}"/>
                    </a:ext>
                  </a:extLst>
                </p:cNvPr>
                <p:cNvSpPr/>
                <p:nvPr/>
              </p:nvSpPr>
              <p:spPr>
                <a:xfrm>
                  <a:off x="3238532" y="2403301"/>
                  <a:ext cx="856990" cy="1545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PE" sz="700" dirty="0">
                      <a:solidFill>
                        <a:srgbClr val="FF3B3B"/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accidentes</a:t>
                  </a:r>
                </a:p>
              </p:txBody>
            </p:sp>
          </p:grpSp>
          <p:pic>
            <p:nvPicPr>
              <p:cNvPr id="10246" name="Imagen 10245">
                <a:extLst>
                  <a:ext uri="{FF2B5EF4-FFF2-40B4-BE49-F238E27FC236}">
                    <a16:creationId xmlns:a16="http://schemas.microsoft.com/office/drawing/2014/main" id="{9B722E14-DDC0-282A-84DD-4BAE1C963D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2195" y="2613917"/>
                <a:ext cx="449126" cy="209592"/>
              </a:xfrm>
              <a:prstGeom prst="rect">
                <a:avLst/>
              </a:prstGeom>
            </p:spPr>
          </p:pic>
        </p:grpSp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1BF944FC-B6DD-A1BE-0B65-00F297E26F5B}"/>
                </a:ext>
              </a:extLst>
            </p:cNvPr>
            <p:cNvSpPr txBox="1"/>
            <p:nvPr/>
          </p:nvSpPr>
          <p:spPr>
            <a:xfrm>
              <a:off x="1648478" y="252826"/>
              <a:ext cx="70541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PE" sz="1000" dirty="0">
                  <a:solidFill>
                    <a:schemeClr val="bg2">
                      <a:lumMod val="50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(FV1.01)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93B2A209-EB23-5E7C-1EC6-248C2274C6E9}"/>
              </a:ext>
            </a:extLst>
          </p:cNvPr>
          <p:cNvGrpSpPr/>
          <p:nvPr/>
        </p:nvGrpSpPr>
        <p:grpSpPr>
          <a:xfrm>
            <a:off x="896767" y="3329247"/>
            <a:ext cx="3460907" cy="2907442"/>
            <a:chOff x="896767" y="3329247"/>
            <a:chExt cx="3460907" cy="2907442"/>
          </a:xfrm>
        </p:grpSpPr>
        <p:grpSp>
          <p:nvGrpSpPr>
            <p:cNvPr id="10253" name="Grupo 10252">
              <a:extLst>
                <a:ext uri="{FF2B5EF4-FFF2-40B4-BE49-F238E27FC236}">
                  <a16:creationId xmlns:a16="http://schemas.microsoft.com/office/drawing/2014/main" id="{D34BFABC-5296-1107-94D0-7CACBEE4CD0D}"/>
                </a:ext>
              </a:extLst>
            </p:cNvPr>
            <p:cNvGrpSpPr/>
            <p:nvPr/>
          </p:nvGrpSpPr>
          <p:grpSpPr>
            <a:xfrm>
              <a:off x="896767" y="3329247"/>
              <a:ext cx="3460907" cy="2907442"/>
              <a:chOff x="896767" y="3329247"/>
              <a:chExt cx="3460907" cy="2907442"/>
            </a:xfrm>
          </p:grpSpPr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24D14720-A6F2-B92E-412B-5CCDB2911648}"/>
                  </a:ext>
                </a:extLst>
              </p:cNvPr>
              <p:cNvGrpSpPr/>
              <p:nvPr/>
            </p:nvGrpSpPr>
            <p:grpSpPr>
              <a:xfrm>
                <a:off x="896767" y="3329247"/>
                <a:ext cx="3460907" cy="2907442"/>
                <a:chOff x="907866" y="3429000"/>
                <a:chExt cx="3460907" cy="2907442"/>
              </a:xfrm>
            </p:grpSpPr>
            <p:pic>
              <p:nvPicPr>
                <p:cNvPr id="11" name="Imagen 10">
                  <a:extLst>
                    <a:ext uri="{FF2B5EF4-FFF2-40B4-BE49-F238E27FC236}">
                      <a16:creationId xmlns:a16="http://schemas.microsoft.com/office/drawing/2014/main" id="{347C6884-C63D-4133-4DE5-D5E6B8D115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7866" y="3429000"/>
                  <a:ext cx="3460907" cy="2907442"/>
                </a:xfrm>
                <a:prstGeom prst="rect">
                  <a:avLst/>
                </a:prstGeom>
              </p:spPr>
            </p:pic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46C3A438-10E7-4D30-7303-B9C253B0DB79}"/>
                    </a:ext>
                  </a:extLst>
                </p:cNvPr>
                <p:cNvSpPr txBox="1"/>
                <p:nvPr/>
              </p:nvSpPr>
              <p:spPr>
                <a:xfrm>
                  <a:off x="1024791" y="3549927"/>
                  <a:ext cx="121927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s-PE" sz="1400" dirty="0"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 CBC_3</a:t>
                  </a:r>
                </a:p>
              </p:txBody>
            </p:sp>
          </p:grpSp>
          <p:grpSp>
            <p:nvGrpSpPr>
              <p:cNvPr id="10252" name="Grupo 10251">
                <a:extLst>
                  <a:ext uri="{FF2B5EF4-FFF2-40B4-BE49-F238E27FC236}">
                    <a16:creationId xmlns:a16="http://schemas.microsoft.com/office/drawing/2014/main" id="{526ECCC2-154A-C018-7C46-C14A5734EF5C}"/>
                  </a:ext>
                </a:extLst>
              </p:cNvPr>
              <p:cNvGrpSpPr/>
              <p:nvPr/>
            </p:nvGrpSpPr>
            <p:grpSpPr>
              <a:xfrm>
                <a:off x="1085161" y="3819997"/>
                <a:ext cx="3061260" cy="2174847"/>
                <a:chOff x="1085161" y="3819997"/>
                <a:chExt cx="3061260" cy="2174847"/>
              </a:xfrm>
            </p:grpSpPr>
            <p:sp>
              <p:nvSpPr>
                <p:cNvPr id="56" name="Rectángulo 55">
                  <a:extLst>
                    <a:ext uri="{FF2B5EF4-FFF2-40B4-BE49-F238E27FC236}">
                      <a16:creationId xmlns:a16="http://schemas.microsoft.com/office/drawing/2014/main" id="{B02CC22E-4BFC-CDD4-A25E-DA4CF3454CF6}"/>
                    </a:ext>
                  </a:extLst>
                </p:cNvPr>
                <p:cNvSpPr/>
                <p:nvPr/>
              </p:nvSpPr>
              <p:spPr>
                <a:xfrm>
                  <a:off x="1150790" y="5584038"/>
                  <a:ext cx="856990" cy="1545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PE" sz="700" dirty="0">
                      <a:solidFill>
                        <a:schemeClr val="tx1"/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Productividad</a:t>
                  </a:r>
                </a:p>
              </p:txBody>
            </p:sp>
            <p:sp>
              <p:nvSpPr>
                <p:cNvPr id="57" name="Rectángulo 56">
                  <a:extLst>
                    <a:ext uri="{FF2B5EF4-FFF2-40B4-BE49-F238E27FC236}">
                      <a16:creationId xmlns:a16="http://schemas.microsoft.com/office/drawing/2014/main" id="{DEEB877F-FD09-78A0-8D0C-F703D92E208B}"/>
                    </a:ext>
                  </a:extLst>
                </p:cNvPr>
                <p:cNvSpPr/>
                <p:nvPr/>
              </p:nvSpPr>
              <p:spPr>
                <a:xfrm>
                  <a:off x="2251382" y="5584038"/>
                  <a:ext cx="856990" cy="1545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PE" sz="700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Rentabilidad</a:t>
                  </a:r>
                </a:p>
              </p:txBody>
            </p:sp>
            <p:sp>
              <p:nvSpPr>
                <p:cNvPr id="58" name="Rectángulo 57">
                  <a:extLst>
                    <a:ext uri="{FF2B5EF4-FFF2-40B4-BE49-F238E27FC236}">
                      <a16:creationId xmlns:a16="http://schemas.microsoft.com/office/drawing/2014/main" id="{AC99F517-E7CA-C62B-8B92-627AEB279F34}"/>
                    </a:ext>
                  </a:extLst>
                </p:cNvPr>
                <p:cNvSpPr/>
                <p:nvPr/>
              </p:nvSpPr>
              <p:spPr>
                <a:xfrm>
                  <a:off x="3289431" y="5567413"/>
                  <a:ext cx="856990" cy="1545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PE" sz="700" dirty="0">
                      <a:solidFill>
                        <a:srgbClr val="FF3B3B"/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Incidentes</a:t>
                  </a:r>
                </a:p>
              </p:txBody>
            </p:sp>
            <p:sp>
              <p:nvSpPr>
                <p:cNvPr id="10240" name="Rectángulo 10239">
                  <a:extLst>
                    <a:ext uri="{FF2B5EF4-FFF2-40B4-BE49-F238E27FC236}">
                      <a16:creationId xmlns:a16="http://schemas.microsoft.com/office/drawing/2014/main" id="{645AAEC7-ED73-7C14-46CE-404BEC7FE6DC}"/>
                    </a:ext>
                  </a:extLst>
                </p:cNvPr>
                <p:cNvSpPr/>
                <p:nvPr/>
              </p:nvSpPr>
              <p:spPr>
                <a:xfrm>
                  <a:off x="1085161" y="3819997"/>
                  <a:ext cx="1325530" cy="15399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PE" sz="700" dirty="0">
                      <a:solidFill>
                        <a:schemeClr val="tx1"/>
                      </a:solidFill>
                    </a:rPr>
                    <a:t>Kilometraje</a:t>
                  </a:r>
                </a:p>
                <a:p>
                  <a:r>
                    <a:rPr lang="es-PE" sz="700" dirty="0">
                      <a:solidFill>
                        <a:schemeClr val="tx1"/>
                      </a:solidFill>
                    </a:rPr>
                    <a:t>Horas Trabajadas</a:t>
                  </a:r>
                </a:p>
                <a:p>
                  <a:r>
                    <a:rPr lang="es-PE" sz="700" dirty="0">
                      <a:solidFill>
                        <a:schemeClr val="tx1"/>
                      </a:solidFill>
                    </a:rPr>
                    <a:t>Horas no trabajadas</a:t>
                  </a:r>
                </a:p>
                <a:p>
                  <a:r>
                    <a:rPr lang="es-PE" sz="700" dirty="0">
                      <a:solidFill>
                        <a:schemeClr val="tx1"/>
                      </a:solidFill>
                    </a:rPr>
                    <a:t>Combustible consumido</a:t>
                  </a:r>
                </a:p>
                <a:p>
                  <a:r>
                    <a:rPr lang="es-PE" sz="700" dirty="0">
                      <a:solidFill>
                        <a:schemeClr val="tx1"/>
                      </a:solidFill>
                    </a:rPr>
                    <a:t>Huella de carbono</a:t>
                  </a:r>
                </a:p>
                <a:p>
                  <a:r>
                    <a:rPr lang="es-PE" sz="700" dirty="0">
                      <a:solidFill>
                        <a:schemeClr val="tx1"/>
                      </a:solidFill>
                    </a:rPr>
                    <a:t>Numero de incidentes</a:t>
                  </a:r>
                </a:p>
                <a:p>
                  <a:r>
                    <a:rPr lang="es-PE" sz="700" dirty="0">
                      <a:solidFill>
                        <a:schemeClr val="tx1"/>
                      </a:solidFill>
                    </a:rPr>
                    <a:t>Numero de accidentes</a:t>
                  </a:r>
                </a:p>
                <a:p>
                  <a:r>
                    <a:rPr lang="es-PE" sz="700" dirty="0">
                      <a:solidFill>
                        <a:schemeClr val="tx1"/>
                      </a:solidFill>
                    </a:rPr>
                    <a:t>Tipo de incidente mas común</a:t>
                  </a:r>
                </a:p>
                <a:p>
                  <a:r>
                    <a:rPr lang="es-PE" sz="700" dirty="0">
                      <a:solidFill>
                        <a:schemeClr val="tx1"/>
                      </a:solidFill>
                    </a:rPr>
                    <a:t>Velocidad promedio</a:t>
                  </a:r>
                </a:p>
                <a:p>
                  <a:r>
                    <a:rPr lang="es-PE" sz="700" dirty="0">
                      <a:solidFill>
                        <a:schemeClr val="tx1"/>
                      </a:solidFill>
                    </a:rPr>
                    <a:t>Velocidad máxima</a:t>
                  </a:r>
                </a:p>
                <a:p>
                  <a:r>
                    <a:rPr lang="es-PE" sz="700" dirty="0">
                      <a:solidFill>
                        <a:schemeClr val="tx1"/>
                      </a:solidFill>
                    </a:rPr>
                    <a:t>Máximo periodo parado</a:t>
                  </a:r>
                </a:p>
                <a:p>
                  <a:r>
                    <a:rPr lang="es-PE" sz="700" dirty="0">
                      <a:solidFill>
                        <a:schemeClr val="tx1"/>
                      </a:solidFill>
                    </a:rPr>
                    <a:t>Máximo periodo operativo</a:t>
                  </a:r>
                </a:p>
                <a:p>
                  <a:r>
                    <a:rPr lang="es-PE" sz="700" dirty="0">
                      <a:solidFill>
                        <a:schemeClr val="tx1"/>
                      </a:solidFill>
                    </a:rPr>
                    <a:t>Promedio periodo operativo</a:t>
                  </a:r>
                </a:p>
                <a:p>
                  <a:pPr algn="ctr"/>
                  <a:endParaRPr lang="es-PE" sz="7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0250" name="Imagen 10249">
                  <a:extLst>
                    <a:ext uri="{FF2B5EF4-FFF2-40B4-BE49-F238E27FC236}">
                      <a16:creationId xmlns:a16="http://schemas.microsoft.com/office/drawing/2014/main" id="{5E6AEB0A-D222-2DE9-C9A8-21CF83D6F6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12520" y="5792603"/>
                  <a:ext cx="433374" cy="202241"/>
                </a:xfrm>
                <a:prstGeom prst="rect">
                  <a:avLst/>
                </a:prstGeom>
              </p:spPr>
            </p:pic>
          </p:grpSp>
        </p:grp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3BC2D9D1-31CD-4857-DE37-A19C087E38DD}"/>
                </a:ext>
              </a:extLst>
            </p:cNvPr>
            <p:cNvSpPr txBox="1"/>
            <p:nvPr/>
          </p:nvSpPr>
          <p:spPr>
            <a:xfrm>
              <a:off x="1705377" y="3480951"/>
              <a:ext cx="70541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PE" sz="1000" dirty="0">
                  <a:solidFill>
                    <a:schemeClr val="bg2">
                      <a:lumMod val="50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(FV1.01)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BC604717-7429-E411-ACED-B6E0051F4516}"/>
              </a:ext>
            </a:extLst>
          </p:cNvPr>
          <p:cNvGrpSpPr/>
          <p:nvPr/>
        </p:nvGrpSpPr>
        <p:grpSpPr>
          <a:xfrm>
            <a:off x="4654661" y="133584"/>
            <a:ext cx="3460906" cy="2907442"/>
            <a:chOff x="4654661" y="133584"/>
            <a:chExt cx="3460906" cy="2907442"/>
          </a:xfrm>
        </p:grpSpPr>
        <p:grpSp>
          <p:nvGrpSpPr>
            <p:cNvPr id="10256" name="Grupo 10255">
              <a:extLst>
                <a:ext uri="{FF2B5EF4-FFF2-40B4-BE49-F238E27FC236}">
                  <a16:creationId xmlns:a16="http://schemas.microsoft.com/office/drawing/2014/main" id="{EC7CACAD-D0F2-FEA8-2E69-063AD8B61EAB}"/>
                </a:ext>
              </a:extLst>
            </p:cNvPr>
            <p:cNvGrpSpPr/>
            <p:nvPr/>
          </p:nvGrpSpPr>
          <p:grpSpPr>
            <a:xfrm>
              <a:off x="4654661" y="133584"/>
              <a:ext cx="3460906" cy="2907442"/>
              <a:chOff x="4654661" y="133584"/>
              <a:chExt cx="3460906" cy="2907442"/>
            </a:xfrm>
          </p:grpSpPr>
          <p:grpSp>
            <p:nvGrpSpPr>
              <p:cNvPr id="52" name="Grupo 51">
                <a:extLst>
                  <a:ext uri="{FF2B5EF4-FFF2-40B4-BE49-F238E27FC236}">
                    <a16:creationId xmlns:a16="http://schemas.microsoft.com/office/drawing/2014/main" id="{51646231-2AE1-4B7F-104A-C68946653B2D}"/>
                  </a:ext>
                </a:extLst>
              </p:cNvPr>
              <p:cNvGrpSpPr/>
              <p:nvPr/>
            </p:nvGrpSpPr>
            <p:grpSpPr>
              <a:xfrm>
                <a:off x="4654661" y="133584"/>
                <a:ext cx="3460906" cy="2907442"/>
                <a:chOff x="4654661" y="133584"/>
                <a:chExt cx="3460906" cy="2907442"/>
              </a:xfrm>
            </p:grpSpPr>
            <p:grpSp>
              <p:nvGrpSpPr>
                <p:cNvPr id="36" name="Grupo 35">
                  <a:extLst>
                    <a:ext uri="{FF2B5EF4-FFF2-40B4-BE49-F238E27FC236}">
                      <a16:creationId xmlns:a16="http://schemas.microsoft.com/office/drawing/2014/main" id="{902A7E6A-53C4-3902-1CD6-70269B8AD32B}"/>
                    </a:ext>
                  </a:extLst>
                </p:cNvPr>
                <p:cNvGrpSpPr/>
                <p:nvPr/>
              </p:nvGrpSpPr>
              <p:grpSpPr>
                <a:xfrm>
                  <a:off x="4654661" y="133584"/>
                  <a:ext cx="3460906" cy="2907442"/>
                  <a:chOff x="4689371" y="233337"/>
                  <a:chExt cx="3460906" cy="2907442"/>
                </a:xfrm>
              </p:grpSpPr>
              <p:pic>
                <p:nvPicPr>
                  <p:cNvPr id="4" name="Imagen 3">
                    <a:extLst>
                      <a:ext uri="{FF2B5EF4-FFF2-40B4-BE49-F238E27FC236}">
                        <a16:creationId xmlns:a16="http://schemas.microsoft.com/office/drawing/2014/main" id="{16628398-BB73-E400-DC3A-4BE581D74C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689371" y="233337"/>
                    <a:ext cx="3460906" cy="2907442"/>
                  </a:xfrm>
                  <a:prstGeom prst="rect">
                    <a:avLst/>
                  </a:prstGeom>
                </p:spPr>
              </p:pic>
              <p:sp>
                <p:nvSpPr>
                  <p:cNvPr id="22" name="CuadroTexto 21">
                    <a:extLst>
                      <a:ext uri="{FF2B5EF4-FFF2-40B4-BE49-F238E27FC236}">
                        <a16:creationId xmlns:a16="http://schemas.microsoft.com/office/drawing/2014/main" id="{727497B4-037E-9ACC-4B7A-A0811BC6C23D}"/>
                      </a:ext>
                    </a:extLst>
                  </p:cNvPr>
                  <p:cNvSpPr txBox="1"/>
                  <p:nvPr/>
                </p:nvSpPr>
                <p:spPr>
                  <a:xfrm>
                    <a:off x="4819057" y="335488"/>
                    <a:ext cx="1219272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PE" sz="1400" dirty="0"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rPr>
                      <a:t> CBC_2</a:t>
                    </a:r>
                  </a:p>
                </p:txBody>
              </p:sp>
            </p:grpSp>
            <p:sp>
              <p:nvSpPr>
                <p:cNvPr id="49" name="Rectángulo 48">
                  <a:extLst>
                    <a:ext uri="{FF2B5EF4-FFF2-40B4-BE49-F238E27FC236}">
                      <a16:creationId xmlns:a16="http://schemas.microsoft.com/office/drawing/2014/main" id="{CB7B35AB-2DC3-5DD2-E230-B5E890093217}"/>
                    </a:ext>
                  </a:extLst>
                </p:cNvPr>
                <p:cNvSpPr/>
                <p:nvPr/>
              </p:nvSpPr>
              <p:spPr>
                <a:xfrm>
                  <a:off x="4888608" y="2380867"/>
                  <a:ext cx="856990" cy="1545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PE" sz="700" dirty="0">
                      <a:solidFill>
                        <a:schemeClr val="tx1"/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Productividad</a:t>
                  </a:r>
                </a:p>
              </p:txBody>
            </p:sp>
            <p:sp>
              <p:nvSpPr>
                <p:cNvPr id="50" name="Rectángulo 49">
                  <a:extLst>
                    <a:ext uri="{FF2B5EF4-FFF2-40B4-BE49-F238E27FC236}">
                      <a16:creationId xmlns:a16="http://schemas.microsoft.com/office/drawing/2014/main" id="{CF8A9201-C90F-630E-33B9-AAD10A592D38}"/>
                    </a:ext>
                  </a:extLst>
                </p:cNvPr>
                <p:cNvSpPr/>
                <p:nvPr/>
              </p:nvSpPr>
              <p:spPr>
                <a:xfrm>
                  <a:off x="5989200" y="2380867"/>
                  <a:ext cx="856990" cy="1545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PE" sz="700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Rentabilidad</a:t>
                  </a:r>
                </a:p>
              </p:txBody>
            </p:sp>
            <p:sp>
              <p:nvSpPr>
                <p:cNvPr id="51" name="Rectángulo 50">
                  <a:extLst>
                    <a:ext uri="{FF2B5EF4-FFF2-40B4-BE49-F238E27FC236}">
                      <a16:creationId xmlns:a16="http://schemas.microsoft.com/office/drawing/2014/main" id="{ADC5F4EE-09C0-269A-5961-751778BEF1B1}"/>
                    </a:ext>
                  </a:extLst>
                </p:cNvPr>
                <p:cNvSpPr/>
                <p:nvPr/>
              </p:nvSpPr>
              <p:spPr>
                <a:xfrm>
                  <a:off x="7027249" y="2364242"/>
                  <a:ext cx="856990" cy="1545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PE" sz="700" dirty="0">
                      <a:solidFill>
                        <a:srgbClr val="FF3B3B"/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rPr>
                    <a:t>Incidentes</a:t>
                  </a:r>
                </a:p>
              </p:txBody>
            </p:sp>
          </p:grpSp>
          <p:sp>
            <p:nvSpPr>
              <p:cNvPr id="63" name="Rectángulo 62">
                <a:extLst>
                  <a:ext uri="{FF2B5EF4-FFF2-40B4-BE49-F238E27FC236}">
                    <a16:creationId xmlns:a16="http://schemas.microsoft.com/office/drawing/2014/main" id="{3E67D3F2-A153-D2D6-F6FC-4B9F15C19CCF}"/>
                  </a:ext>
                </a:extLst>
              </p:cNvPr>
              <p:cNvSpPr/>
              <p:nvPr/>
            </p:nvSpPr>
            <p:spPr>
              <a:xfrm>
                <a:off x="4784347" y="620607"/>
                <a:ext cx="1325530" cy="1539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PE" sz="700" dirty="0">
                    <a:solidFill>
                      <a:schemeClr val="tx1"/>
                    </a:solidFill>
                  </a:rPr>
                  <a:t>Kilometraje</a:t>
                </a:r>
              </a:p>
              <a:p>
                <a:r>
                  <a:rPr lang="es-PE" sz="700" dirty="0">
                    <a:solidFill>
                      <a:schemeClr val="tx1"/>
                    </a:solidFill>
                  </a:rPr>
                  <a:t>Horas Trabajadas</a:t>
                </a:r>
              </a:p>
              <a:p>
                <a:r>
                  <a:rPr lang="es-PE" sz="700" dirty="0">
                    <a:solidFill>
                      <a:schemeClr val="tx1"/>
                    </a:solidFill>
                  </a:rPr>
                  <a:t>Horas no trabajadas</a:t>
                </a:r>
              </a:p>
              <a:p>
                <a:r>
                  <a:rPr lang="es-PE" sz="700" dirty="0">
                    <a:solidFill>
                      <a:schemeClr val="tx1"/>
                    </a:solidFill>
                  </a:rPr>
                  <a:t>Combustible consumido</a:t>
                </a:r>
              </a:p>
              <a:p>
                <a:r>
                  <a:rPr lang="es-PE" sz="700" dirty="0">
                    <a:solidFill>
                      <a:schemeClr val="tx1"/>
                    </a:solidFill>
                  </a:rPr>
                  <a:t>Huella de carbono</a:t>
                </a:r>
              </a:p>
              <a:p>
                <a:r>
                  <a:rPr lang="es-PE" sz="700" dirty="0">
                    <a:solidFill>
                      <a:schemeClr val="tx1"/>
                    </a:solidFill>
                  </a:rPr>
                  <a:t>Numero de incidentes</a:t>
                </a:r>
              </a:p>
              <a:p>
                <a:r>
                  <a:rPr lang="es-PE" sz="700" dirty="0">
                    <a:solidFill>
                      <a:schemeClr val="tx1"/>
                    </a:solidFill>
                  </a:rPr>
                  <a:t>Numero de accidentes</a:t>
                </a:r>
              </a:p>
              <a:p>
                <a:r>
                  <a:rPr lang="es-PE" sz="700" dirty="0">
                    <a:solidFill>
                      <a:schemeClr val="tx1"/>
                    </a:solidFill>
                  </a:rPr>
                  <a:t>Tipo de incidente mas común</a:t>
                </a:r>
              </a:p>
              <a:p>
                <a:r>
                  <a:rPr lang="es-PE" sz="700" dirty="0">
                    <a:solidFill>
                      <a:schemeClr val="tx1"/>
                    </a:solidFill>
                  </a:rPr>
                  <a:t>Velocidad promedio</a:t>
                </a:r>
              </a:p>
              <a:p>
                <a:r>
                  <a:rPr lang="es-PE" sz="700" dirty="0">
                    <a:solidFill>
                      <a:schemeClr val="tx1"/>
                    </a:solidFill>
                  </a:rPr>
                  <a:t>Velocidad máxima</a:t>
                </a:r>
              </a:p>
              <a:p>
                <a:r>
                  <a:rPr lang="es-PE" sz="700" dirty="0">
                    <a:solidFill>
                      <a:schemeClr val="tx1"/>
                    </a:solidFill>
                  </a:rPr>
                  <a:t>Máximo periodo parado</a:t>
                </a:r>
              </a:p>
              <a:p>
                <a:r>
                  <a:rPr lang="es-PE" sz="700" dirty="0">
                    <a:solidFill>
                      <a:schemeClr val="tx1"/>
                    </a:solidFill>
                  </a:rPr>
                  <a:t>Máximo periodo operativo</a:t>
                </a:r>
              </a:p>
              <a:p>
                <a:r>
                  <a:rPr lang="es-PE" sz="700" dirty="0">
                    <a:solidFill>
                      <a:schemeClr val="tx1"/>
                    </a:solidFill>
                  </a:rPr>
                  <a:t>Promedio periodo operativo</a:t>
                </a:r>
              </a:p>
              <a:p>
                <a:pPr algn="ctr"/>
                <a:endParaRPr lang="es-PE" sz="7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248" name="Imagen 10247">
                <a:extLst>
                  <a:ext uri="{FF2B5EF4-FFF2-40B4-BE49-F238E27FC236}">
                    <a16:creationId xmlns:a16="http://schemas.microsoft.com/office/drawing/2014/main" id="{8D3F8A60-342A-6075-5252-F49DF0576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42026" y="2609597"/>
                <a:ext cx="458383" cy="213912"/>
              </a:xfrm>
              <a:prstGeom prst="rect">
                <a:avLst/>
              </a:prstGeom>
            </p:spPr>
          </p:pic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FA004C8-1EEA-892D-5E1F-5826E148D376}"/>
                </a:ext>
              </a:extLst>
            </p:cNvPr>
            <p:cNvSpPr txBox="1"/>
            <p:nvPr/>
          </p:nvSpPr>
          <p:spPr>
            <a:xfrm>
              <a:off x="5536609" y="252825"/>
              <a:ext cx="70541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PE" sz="1000" dirty="0">
                  <a:solidFill>
                    <a:schemeClr val="bg2">
                      <a:lumMod val="50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(FV1.01)</a:t>
              </a:r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C18E3BF-2B97-FD7A-22E9-6533931558E1}"/>
              </a:ext>
            </a:extLst>
          </p:cNvPr>
          <p:cNvSpPr txBox="1"/>
          <p:nvPr/>
        </p:nvSpPr>
        <p:spPr>
          <a:xfrm>
            <a:off x="8442701" y="320037"/>
            <a:ext cx="8382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PE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CBC_1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C606418C-5FB2-D40B-91C0-1605D4EEDC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5280" y="1817766"/>
            <a:ext cx="1128485" cy="126172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048A15B-1804-C7E6-2A02-AC40F3D0525E}"/>
              </a:ext>
            </a:extLst>
          </p:cNvPr>
          <p:cNvSpPr txBox="1"/>
          <p:nvPr/>
        </p:nvSpPr>
        <p:spPr>
          <a:xfrm>
            <a:off x="8454205" y="1649565"/>
            <a:ext cx="8267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PE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CBC_2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7B61B89-3CFA-E579-3A11-4A5753087FAE}"/>
              </a:ext>
            </a:extLst>
          </p:cNvPr>
          <p:cNvSpPr txBox="1"/>
          <p:nvPr/>
        </p:nvSpPr>
        <p:spPr>
          <a:xfrm>
            <a:off x="8454205" y="2962063"/>
            <a:ext cx="82676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PE" sz="1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CBC_3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DB96504A-E432-D5D8-8278-7CD50DD23E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4270" y="570366"/>
            <a:ext cx="1084380" cy="1140935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DB9AAAC2-FC46-BF72-E8CC-16A5B6C561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69624" y="4700680"/>
            <a:ext cx="3715625" cy="2070456"/>
          </a:xfrm>
          <a:prstGeom prst="rect">
            <a:avLst/>
          </a:prstGeom>
        </p:spPr>
      </p:pic>
      <p:sp>
        <p:nvSpPr>
          <p:cNvPr id="10263" name="CuadroTexto 10262">
            <a:extLst>
              <a:ext uri="{FF2B5EF4-FFF2-40B4-BE49-F238E27FC236}">
                <a16:creationId xmlns:a16="http://schemas.microsoft.com/office/drawing/2014/main" id="{07480751-3AD8-4BAF-1CFF-6B2D099510DF}"/>
              </a:ext>
            </a:extLst>
          </p:cNvPr>
          <p:cNvSpPr txBox="1"/>
          <p:nvPr/>
        </p:nvSpPr>
        <p:spPr>
          <a:xfrm>
            <a:off x="8935340" y="5157846"/>
            <a:ext cx="2629305" cy="769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sz="1100" dirty="0"/>
              <a:t>Eventos de todos los dispositivos, sin categorizar tipo de falla, sirve para saber cual CBC falla con mayor frecuencia de los últimos 15 min</a:t>
            </a:r>
          </a:p>
        </p:txBody>
      </p:sp>
    </p:spTree>
    <p:extLst>
      <p:ext uri="{BB962C8B-B14F-4D97-AF65-F5344CB8AC3E}">
        <p14:creationId xmlns:p14="http://schemas.microsoft.com/office/powerpoint/2010/main" val="1907106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A187A-F99F-E8E8-5FF5-A295FF950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B0031F3-8B76-0F53-0110-A1D073E12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5405" cy="6824852"/>
          </a:xfrm>
          <a:prstGeom prst="rect">
            <a:avLst/>
          </a:prstGeom>
        </p:spPr>
      </p:pic>
      <p:grpSp>
        <p:nvGrpSpPr>
          <p:cNvPr id="38" name="Grupo 37">
            <a:extLst>
              <a:ext uri="{FF2B5EF4-FFF2-40B4-BE49-F238E27FC236}">
                <a16:creationId xmlns:a16="http://schemas.microsoft.com/office/drawing/2014/main" id="{C2FEA8CA-F0DD-6251-C266-EE69F107F8FA}"/>
              </a:ext>
            </a:extLst>
          </p:cNvPr>
          <p:cNvGrpSpPr/>
          <p:nvPr/>
        </p:nvGrpSpPr>
        <p:grpSpPr>
          <a:xfrm>
            <a:off x="876692" y="103696"/>
            <a:ext cx="7444347" cy="4785746"/>
            <a:chOff x="876692" y="103695"/>
            <a:chExt cx="6630185" cy="5305323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78FD3A95-1E9E-849C-EB14-69059D2DAE04}"/>
                </a:ext>
              </a:extLst>
            </p:cNvPr>
            <p:cNvGrpSpPr/>
            <p:nvPr/>
          </p:nvGrpSpPr>
          <p:grpSpPr>
            <a:xfrm>
              <a:off x="876692" y="103695"/>
              <a:ext cx="6630185" cy="5305323"/>
              <a:chOff x="867265" y="0"/>
              <a:chExt cx="6630185" cy="5305323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66FBFE83-EB65-BD43-8AEA-FAB4BDC0E346}"/>
                  </a:ext>
                </a:extLst>
              </p:cNvPr>
              <p:cNvSpPr/>
              <p:nvPr/>
            </p:nvSpPr>
            <p:spPr>
              <a:xfrm>
                <a:off x="867265" y="0"/>
                <a:ext cx="6630185" cy="5305323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grpSp>
            <p:nvGrpSpPr>
              <p:cNvPr id="26" name="Grupo 25">
                <a:extLst>
                  <a:ext uri="{FF2B5EF4-FFF2-40B4-BE49-F238E27FC236}">
                    <a16:creationId xmlns:a16="http://schemas.microsoft.com/office/drawing/2014/main" id="{937CB3FB-168D-40BA-DDEF-FAC3C67775D8}"/>
                  </a:ext>
                </a:extLst>
              </p:cNvPr>
              <p:cNvGrpSpPr/>
              <p:nvPr/>
            </p:nvGrpSpPr>
            <p:grpSpPr>
              <a:xfrm>
                <a:off x="1027396" y="84841"/>
                <a:ext cx="6202963" cy="5220482"/>
                <a:chOff x="1036823" y="433698"/>
                <a:chExt cx="6202963" cy="5220482"/>
              </a:xfrm>
            </p:grpSpPr>
            <p:grpSp>
              <p:nvGrpSpPr>
                <p:cNvPr id="24" name="Grupo 23">
                  <a:extLst>
                    <a:ext uri="{FF2B5EF4-FFF2-40B4-BE49-F238E27FC236}">
                      <a16:creationId xmlns:a16="http://schemas.microsoft.com/office/drawing/2014/main" id="{9B574D8D-C1E6-673E-76CE-CC5FEA719B83}"/>
                    </a:ext>
                  </a:extLst>
                </p:cNvPr>
                <p:cNvGrpSpPr/>
                <p:nvPr/>
              </p:nvGrpSpPr>
              <p:grpSpPr>
                <a:xfrm>
                  <a:off x="1121790" y="433698"/>
                  <a:ext cx="6117996" cy="565543"/>
                  <a:chOff x="1121790" y="433698"/>
                  <a:chExt cx="6117996" cy="565543"/>
                </a:xfrm>
              </p:grpSpPr>
              <p:sp>
                <p:nvSpPr>
                  <p:cNvPr id="21" name="Rectángulo: esquinas redondeadas 20">
                    <a:extLst>
                      <a:ext uri="{FF2B5EF4-FFF2-40B4-BE49-F238E27FC236}">
                        <a16:creationId xmlns:a16="http://schemas.microsoft.com/office/drawing/2014/main" id="{C17EEB06-611F-585C-EA17-940388C0ED75}"/>
                      </a:ext>
                    </a:extLst>
                  </p:cNvPr>
                  <p:cNvSpPr/>
                  <p:nvPr/>
                </p:nvSpPr>
                <p:spPr>
                  <a:xfrm>
                    <a:off x="1121790" y="445243"/>
                    <a:ext cx="1310397" cy="553998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PE"/>
                  </a:p>
                </p:txBody>
              </p:sp>
              <p:sp>
                <p:nvSpPr>
                  <p:cNvPr id="4" name="CuadroTexto 3">
                    <a:extLst>
                      <a:ext uri="{FF2B5EF4-FFF2-40B4-BE49-F238E27FC236}">
                        <a16:creationId xmlns:a16="http://schemas.microsoft.com/office/drawing/2014/main" id="{24C7AA4F-9955-F4F7-562B-CB1E56D26E34}"/>
                      </a:ext>
                    </a:extLst>
                  </p:cNvPr>
                  <p:cNvSpPr txBox="1"/>
                  <p:nvPr/>
                </p:nvSpPr>
                <p:spPr>
                  <a:xfrm>
                    <a:off x="1375041" y="531803"/>
                    <a:ext cx="79005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PE" sz="1400" dirty="0"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rPr>
                      <a:t> CBC_1</a:t>
                    </a:r>
                  </a:p>
                </p:txBody>
              </p:sp>
              <p:sp>
                <p:nvSpPr>
                  <p:cNvPr id="13" name="Rectángulo: esquinas redondeadas 12">
                    <a:extLst>
                      <a:ext uri="{FF2B5EF4-FFF2-40B4-BE49-F238E27FC236}">
                        <a16:creationId xmlns:a16="http://schemas.microsoft.com/office/drawing/2014/main" id="{287B6DB7-CCF9-8451-DE60-EC0D4C5EB2FA}"/>
                      </a:ext>
                    </a:extLst>
                  </p:cNvPr>
                  <p:cNvSpPr/>
                  <p:nvPr/>
                </p:nvSpPr>
                <p:spPr>
                  <a:xfrm>
                    <a:off x="1121790" y="433698"/>
                    <a:ext cx="6117996" cy="565543"/>
                  </a:xfrm>
                  <a:prstGeom prst="round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PE"/>
                  </a:p>
                </p:txBody>
              </p:sp>
              <p:sp>
                <p:nvSpPr>
                  <p:cNvPr id="20" name="CuadroTexto 19">
                    <a:extLst>
                      <a:ext uri="{FF2B5EF4-FFF2-40B4-BE49-F238E27FC236}">
                        <a16:creationId xmlns:a16="http://schemas.microsoft.com/office/drawing/2014/main" id="{CB613F28-E5E3-C57A-C386-C7AF8B48D55B}"/>
                      </a:ext>
                    </a:extLst>
                  </p:cNvPr>
                  <p:cNvSpPr txBox="1"/>
                  <p:nvPr/>
                </p:nvSpPr>
                <p:spPr>
                  <a:xfrm>
                    <a:off x="2432187" y="445243"/>
                    <a:ext cx="4741288" cy="5539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s-PE" sz="1000" dirty="0">
                        <a:solidFill>
                          <a:schemeClr val="bg2">
                            <a:lumMod val="50000"/>
                          </a:schemeClr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rPr>
                      <a:t>Datos: 	Fecha de instalación: DD/MM/AAAA</a:t>
                    </a:r>
                  </a:p>
                  <a:p>
                    <a:r>
                      <a:rPr lang="es-PE" sz="1000" dirty="0">
                        <a:solidFill>
                          <a:schemeClr val="bg2">
                            <a:lumMod val="50000"/>
                          </a:schemeClr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rPr>
                      <a:t>	Versión de firmware instalado: FV.01</a:t>
                    </a:r>
                  </a:p>
                  <a:p>
                    <a:r>
                      <a:rPr lang="es-PE" sz="1000" dirty="0">
                        <a:solidFill>
                          <a:schemeClr val="bg2">
                            <a:lumMod val="50000"/>
                          </a:schemeClr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rPr>
                      <a:t>	Placa de montacargas asignado: PE-NNNNN</a:t>
                    </a:r>
                  </a:p>
                </p:txBody>
              </p:sp>
            </p:grpSp>
            <p:grpSp>
              <p:nvGrpSpPr>
                <p:cNvPr id="25" name="Grupo 24">
                  <a:extLst>
                    <a:ext uri="{FF2B5EF4-FFF2-40B4-BE49-F238E27FC236}">
                      <a16:creationId xmlns:a16="http://schemas.microsoft.com/office/drawing/2014/main" id="{B0340F48-E473-520F-EC9F-D4A3E6EF407D}"/>
                    </a:ext>
                  </a:extLst>
                </p:cNvPr>
                <p:cNvGrpSpPr/>
                <p:nvPr/>
              </p:nvGrpSpPr>
              <p:grpSpPr>
                <a:xfrm>
                  <a:off x="1036823" y="1010786"/>
                  <a:ext cx="6136652" cy="4643394"/>
                  <a:chOff x="1036823" y="1010786"/>
                  <a:chExt cx="6136652" cy="4643394"/>
                </a:xfrm>
              </p:grpSpPr>
              <p:pic>
                <p:nvPicPr>
                  <p:cNvPr id="3" name="Imagen 2" descr="Diagrama, Esquemático&#10;&#10;Descripción generada automáticamente">
                    <a:extLst>
                      <a:ext uri="{FF2B5EF4-FFF2-40B4-BE49-F238E27FC236}">
                        <a16:creationId xmlns:a16="http://schemas.microsoft.com/office/drawing/2014/main" id="{51CB1A01-55EC-B577-D13D-96C77E1983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40872" y="1204728"/>
                    <a:ext cx="5932603" cy="4449452"/>
                  </a:xfrm>
                  <a:prstGeom prst="rect">
                    <a:avLst/>
                  </a:prstGeom>
                </p:spPr>
              </p:pic>
              <p:sp>
                <p:nvSpPr>
                  <p:cNvPr id="23" name="CuadroTexto 22">
                    <a:extLst>
                      <a:ext uri="{FF2B5EF4-FFF2-40B4-BE49-F238E27FC236}">
                        <a16:creationId xmlns:a16="http://schemas.microsoft.com/office/drawing/2014/main" id="{C588E08D-EDFB-1B82-3FEA-4D0D5E068F79}"/>
                      </a:ext>
                    </a:extLst>
                  </p:cNvPr>
                  <p:cNvSpPr txBox="1"/>
                  <p:nvPr/>
                </p:nvSpPr>
                <p:spPr>
                  <a:xfrm>
                    <a:off x="1036823" y="1010786"/>
                    <a:ext cx="609442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s-PE" dirty="0">
                        <a:solidFill>
                          <a:schemeClr val="bg2">
                            <a:lumMod val="50000"/>
                          </a:schemeClr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rPr>
                      <a:t>Monitoreo del modulo</a:t>
                    </a:r>
                    <a:endParaRPr lang="es-PE" sz="1800" dirty="0">
                      <a:solidFill>
                        <a:schemeClr val="bg2">
                          <a:lumMod val="50000"/>
                        </a:schemeClr>
                      </a:solidFill>
                      <a:latin typeface="ADLaM Display" panose="02010000000000000000" pitchFamily="2" charset="0"/>
                      <a:ea typeface="ADLaM Display" panose="02010000000000000000" pitchFamily="2" charset="0"/>
                      <a:cs typeface="ADLaM Display" panose="020100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E1712E82-8323-90B8-1E5B-29C4F0FB1C8E}"/>
                </a:ext>
              </a:extLst>
            </p:cNvPr>
            <p:cNvSpPr txBox="1"/>
            <p:nvPr/>
          </p:nvSpPr>
          <p:spPr>
            <a:xfrm>
              <a:off x="1840909" y="2275453"/>
              <a:ext cx="871944" cy="236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PE" sz="900" dirty="0">
                  <a:solidFill>
                    <a:schemeClr val="bg2">
                      <a:lumMod val="50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Regulador 2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C7C99CD3-4F82-6BBB-A622-6349C6B14528}"/>
                </a:ext>
              </a:extLst>
            </p:cNvPr>
            <p:cNvSpPr txBox="1"/>
            <p:nvPr/>
          </p:nvSpPr>
          <p:spPr>
            <a:xfrm>
              <a:off x="1840909" y="3723908"/>
              <a:ext cx="871944" cy="236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PE" sz="900" dirty="0">
                  <a:solidFill>
                    <a:schemeClr val="bg2">
                      <a:lumMod val="50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Regulador 1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81B3AF94-5914-777C-8938-DB4F8C8B126D}"/>
                </a:ext>
              </a:extLst>
            </p:cNvPr>
            <p:cNvSpPr txBox="1"/>
            <p:nvPr/>
          </p:nvSpPr>
          <p:spPr>
            <a:xfrm>
              <a:off x="1840909" y="917528"/>
              <a:ext cx="871944" cy="236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PE" sz="900" dirty="0">
                  <a:solidFill>
                    <a:schemeClr val="bg2">
                      <a:lumMod val="50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Relé 12VDC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C8DB8902-C1F8-89D7-E9B3-D478D96B29D8}"/>
                </a:ext>
              </a:extLst>
            </p:cNvPr>
            <p:cNvSpPr txBox="1"/>
            <p:nvPr/>
          </p:nvSpPr>
          <p:spPr>
            <a:xfrm>
              <a:off x="5722516" y="969346"/>
              <a:ext cx="1046774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PE" sz="900" dirty="0">
                  <a:solidFill>
                    <a:schemeClr val="bg2">
                      <a:lumMod val="50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Caja montable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80728276-79B6-0958-015F-D94817E3CE3E}"/>
                </a:ext>
              </a:extLst>
            </p:cNvPr>
            <p:cNvSpPr txBox="1"/>
            <p:nvPr/>
          </p:nvSpPr>
          <p:spPr>
            <a:xfrm>
              <a:off x="5809931" y="2585025"/>
              <a:ext cx="871944" cy="236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PE" sz="900" dirty="0">
                  <a:solidFill>
                    <a:schemeClr val="bg2">
                      <a:lumMod val="50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Micro-SD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F122CAFA-1E71-C63F-A701-64FF4D899391}"/>
                </a:ext>
              </a:extLst>
            </p:cNvPr>
            <p:cNvSpPr txBox="1"/>
            <p:nvPr/>
          </p:nvSpPr>
          <p:spPr>
            <a:xfrm>
              <a:off x="5851114" y="3997021"/>
              <a:ext cx="871944" cy="236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PE" sz="900" dirty="0">
                  <a:solidFill>
                    <a:schemeClr val="bg2">
                      <a:lumMod val="50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GPS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208C1B42-CC2E-C159-D513-7C8FE0176069}"/>
                </a:ext>
              </a:extLst>
            </p:cNvPr>
            <p:cNvSpPr txBox="1"/>
            <p:nvPr/>
          </p:nvSpPr>
          <p:spPr>
            <a:xfrm>
              <a:off x="4802831" y="4663488"/>
              <a:ext cx="871944" cy="236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PE" sz="900" dirty="0">
                  <a:solidFill>
                    <a:schemeClr val="bg2">
                      <a:lumMod val="50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SIM800L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19913CC4-7DEB-3BD1-E1BC-509E4F620C47}"/>
                </a:ext>
              </a:extLst>
            </p:cNvPr>
            <p:cNvSpPr txBox="1"/>
            <p:nvPr/>
          </p:nvSpPr>
          <p:spPr>
            <a:xfrm>
              <a:off x="3174272" y="2180396"/>
              <a:ext cx="117926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PE" sz="900" dirty="0">
                  <a:solidFill>
                    <a:schemeClr val="bg2">
                      <a:lumMod val="50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Microcontrolador</a:t>
              </a: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E6ABD29B-869D-058E-A6DD-0A171A86BB49}"/>
              </a:ext>
            </a:extLst>
          </p:cNvPr>
          <p:cNvGrpSpPr/>
          <p:nvPr/>
        </p:nvGrpSpPr>
        <p:grpSpPr>
          <a:xfrm>
            <a:off x="900547" y="5129712"/>
            <a:ext cx="7420492" cy="1405569"/>
            <a:chOff x="1121790" y="5420564"/>
            <a:chExt cx="6201940" cy="1405569"/>
          </a:xfrm>
        </p:grpSpPr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60B0CEC0-C3AA-CB52-B4E0-C77D7AB58B98}"/>
                </a:ext>
              </a:extLst>
            </p:cNvPr>
            <p:cNvGrpSpPr/>
            <p:nvPr/>
          </p:nvGrpSpPr>
          <p:grpSpPr>
            <a:xfrm>
              <a:off x="1121790" y="5440358"/>
              <a:ext cx="5998714" cy="1385775"/>
              <a:chOff x="1431234" y="5439076"/>
              <a:chExt cx="5998714" cy="1385775"/>
            </a:xfrm>
          </p:grpSpPr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id="{EE5B0C9B-A434-89AA-744F-8D65DC0BE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2691" y="5439076"/>
                <a:ext cx="5007257" cy="1385775"/>
              </a:xfrm>
              <a:prstGeom prst="rect">
                <a:avLst/>
              </a:prstGeom>
            </p:spPr>
          </p:pic>
          <p:pic>
            <p:nvPicPr>
              <p:cNvPr id="40" name="Picture 2" descr="Dar formato a los filtros en informes de Power BI - Power BI | Microsoft  Learn">
                <a:extLst>
                  <a:ext uri="{FF2B5EF4-FFF2-40B4-BE49-F238E27FC236}">
                    <a16:creationId xmlns:a16="http://schemas.microsoft.com/office/drawing/2014/main" id="{B992FD2B-AFC2-AAB0-71C8-EAA50D4A46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056" b="54718"/>
              <a:stretch/>
            </p:blipFill>
            <p:spPr bwMode="auto">
              <a:xfrm>
                <a:off x="1431234" y="5444428"/>
                <a:ext cx="1000953" cy="13537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A364BCB1-4C21-3854-DED1-E04DDFE7AF91}"/>
                </a:ext>
              </a:extLst>
            </p:cNvPr>
            <p:cNvGrpSpPr/>
            <p:nvPr/>
          </p:nvGrpSpPr>
          <p:grpSpPr>
            <a:xfrm>
              <a:off x="7131251" y="5420564"/>
              <a:ext cx="192479" cy="1404288"/>
              <a:chOff x="7131251" y="5420564"/>
              <a:chExt cx="192479" cy="1288532"/>
            </a:xfrm>
          </p:grpSpPr>
          <p:pic>
            <p:nvPicPr>
              <p:cNvPr id="43" name="Imagen 42">
                <a:extLst>
                  <a:ext uri="{FF2B5EF4-FFF2-40B4-BE49-F238E27FC236}">
                    <a16:creationId xmlns:a16="http://schemas.microsoft.com/office/drawing/2014/main" id="{5903071B-34D8-E072-5F9C-B62F43DA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1251" y="5420564"/>
                <a:ext cx="187744" cy="1276986"/>
              </a:xfrm>
              <a:prstGeom prst="rect">
                <a:avLst/>
              </a:prstGeom>
            </p:spPr>
          </p:pic>
          <p:pic>
            <p:nvPicPr>
              <p:cNvPr id="45" name="Imagen 44">
                <a:extLst>
                  <a:ext uri="{FF2B5EF4-FFF2-40B4-BE49-F238E27FC236}">
                    <a16:creationId xmlns:a16="http://schemas.microsoft.com/office/drawing/2014/main" id="{7C1C373F-BF8E-6DC1-88E9-FEB9F367D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31251" y="6199244"/>
                <a:ext cx="192479" cy="509852"/>
              </a:xfrm>
              <a:prstGeom prst="rect">
                <a:avLst/>
              </a:prstGeom>
            </p:spPr>
          </p:pic>
        </p:grpSp>
      </p:grpSp>
      <p:sp>
        <p:nvSpPr>
          <p:cNvPr id="2052" name="Rectángulo: esquinas redondeadas 2051">
            <a:extLst>
              <a:ext uri="{FF2B5EF4-FFF2-40B4-BE49-F238E27FC236}">
                <a16:creationId xmlns:a16="http://schemas.microsoft.com/office/drawing/2014/main" id="{DBF7FA30-296A-7266-E7CD-B893561F6473}"/>
              </a:ext>
            </a:extLst>
          </p:cNvPr>
          <p:cNvSpPr/>
          <p:nvPr/>
        </p:nvSpPr>
        <p:spPr>
          <a:xfrm>
            <a:off x="9228146" y="173159"/>
            <a:ext cx="2066700" cy="27433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63" name="Grupo 62">
            <a:extLst>
              <a:ext uri="{FF2B5EF4-FFF2-40B4-BE49-F238E27FC236}">
                <a16:creationId xmlns:a16="http://schemas.microsoft.com/office/drawing/2014/main" id="{47DCD129-4F15-9E58-DA60-E3E933E73C3C}"/>
              </a:ext>
            </a:extLst>
          </p:cNvPr>
          <p:cNvGrpSpPr/>
          <p:nvPr/>
        </p:nvGrpSpPr>
        <p:grpSpPr>
          <a:xfrm>
            <a:off x="8152359" y="496455"/>
            <a:ext cx="2390683" cy="1383134"/>
            <a:chOff x="7860286" y="331239"/>
            <a:chExt cx="3157645" cy="1689134"/>
          </a:xfrm>
        </p:grpSpPr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7C8F41EB-9544-9ABC-82FE-A96C9BF0E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18466" r="66691"/>
            <a:stretch/>
          </p:blipFill>
          <p:spPr>
            <a:xfrm>
              <a:off x="8787584" y="485813"/>
              <a:ext cx="1406369" cy="1534560"/>
            </a:xfrm>
            <a:prstGeom prst="rect">
              <a:avLst/>
            </a:prstGeom>
          </p:spPr>
        </p:pic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2DAC6776-07DD-D539-DEE7-9D6776223201}"/>
                </a:ext>
              </a:extLst>
            </p:cNvPr>
            <p:cNvSpPr txBox="1"/>
            <p:nvPr/>
          </p:nvSpPr>
          <p:spPr>
            <a:xfrm>
              <a:off x="7860286" y="331239"/>
              <a:ext cx="3157645" cy="338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200" dirty="0">
                  <a:solidFill>
                    <a:schemeClr val="bg2">
                      <a:lumMod val="50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Energía consumida</a:t>
              </a:r>
            </a:p>
          </p:txBody>
        </p: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83446CF7-3E41-BFBD-9616-C4371F203A01}"/>
              </a:ext>
            </a:extLst>
          </p:cNvPr>
          <p:cNvGrpSpPr/>
          <p:nvPr/>
        </p:nvGrpSpPr>
        <p:grpSpPr>
          <a:xfrm>
            <a:off x="9830784" y="487509"/>
            <a:ext cx="2390683" cy="1362818"/>
            <a:chOff x="7813552" y="1896353"/>
            <a:chExt cx="3157645" cy="1664323"/>
          </a:xfrm>
        </p:grpSpPr>
        <p:pic>
          <p:nvPicPr>
            <p:cNvPr id="55" name="Imagen 54">
              <a:extLst>
                <a:ext uri="{FF2B5EF4-FFF2-40B4-BE49-F238E27FC236}">
                  <a16:creationId xmlns:a16="http://schemas.microsoft.com/office/drawing/2014/main" id="{E19EFF89-85B3-AC2B-5FDF-AD128F272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33752" t="20340" r="34978"/>
            <a:stretch/>
          </p:blipFill>
          <p:spPr>
            <a:xfrm>
              <a:off x="8776771" y="2105690"/>
              <a:ext cx="1277945" cy="1454986"/>
            </a:xfrm>
            <a:prstGeom prst="rect">
              <a:avLst/>
            </a:prstGeom>
          </p:spPr>
        </p:pic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5A77963F-7A1A-EDA5-5137-4C6F857F7245}"/>
                </a:ext>
              </a:extLst>
            </p:cNvPr>
            <p:cNvSpPr txBox="1"/>
            <p:nvPr/>
          </p:nvSpPr>
          <p:spPr>
            <a:xfrm>
              <a:off x="7813552" y="1896353"/>
              <a:ext cx="3157645" cy="338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200" dirty="0">
                  <a:solidFill>
                    <a:schemeClr val="bg2">
                      <a:lumMod val="50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Combustible consumido</a:t>
              </a:r>
            </a:p>
          </p:txBody>
        </p: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1DD540D7-D105-A134-290C-801B45B7C122}"/>
              </a:ext>
            </a:extLst>
          </p:cNvPr>
          <p:cNvGrpSpPr/>
          <p:nvPr/>
        </p:nvGrpSpPr>
        <p:grpSpPr>
          <a:xfrm>
            <a:off x="8994759" y="1842561"/>
            <a:ext cx="2390683" cy="1325846"/>
            <a:chOff x="7762976" y="3670802"/>
            <a:chExt cx="3157644" cy="1619172"/>
          </a:xfrm>
        </p:grpSpPr>
        <p:pic>
          <p:nvPicPr>
            <p:cNvPr id="57" name="Imagen 56">
              <a:extLst>
                <a:ext uri="{FF2B5EF4-FFF2-40B4-BE49-F238E27FC236}">
                  <a16:creationId xmlns:a16="http://schemas.microsoft.com/office/drawing/2014/main" id="{549217C1-C979-621E-30A4-E9E88BB5C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65396" t="24623" r="2220" b="4549"/>
            <a:stretch/>
          </p:blipFill>
          <p:spPr>
            <a:xfrm>
              <a:off x="8737092" y="3915270"/>
              <a:ext cx="1406368" cy="1374704"/>
            </a:xfrm>
            <a:prstGeom prst="rect">
              <a:avLst/>
            </a:prstGeom>
          </p:spPr>
        </p:pic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159BBF69-82F4-DF9A-40B6-F4C240872DD9}"/>
                </a:ext>
              </a:extLst>
            </p:cNvPr>
            <p:cNvSpPr txBox="1"/>
            <p:nvPr/>
          </p:nvSpPr>
          <p:spPr>
            <a:xfrm>
              <a:off x="7762976" y="3670802"/>
              <a:ext cx="3157644" cy="338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200" dirty="0">
                  <a:solidFill>
                    <a:schemeClr val="bg2">
                      <a:lumMod val="50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Huella de carbono</a:t>
              </a: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4181FFE0-2919-267D-FDCB-24725A4A38BA}"/>
              </a:ext>
            </a:extLst>
          </p:cNvPr>
          <p:cNvGrpSpPr/>
          <p:nvPr/>
        </p:nvGrpSpPr>
        <p:grpSpPr>
          <a:xfrm>
            <a:off x="8441491" y="103696"/>
            <a:ext cx="3516002" cy="3265667"/>
            <a:chOff x="8441491" y="103696"/>
            <a:chExt cx="3516002" cy="3395264"/>
          </a:xfrm>
        </p:grpSpPr>
        <p:sp>
          <p:nvSpPr>
            <p:cNvPr id="2049" name="CuadroTexto 2048">
              <a:extLst>
                <a:ext uri="{FF2B5EF4-FFF2-40B4-BE49-F238E27FC236}">
                  <a16:creationId xmlns:a16="http://schemas.microsoft.com/office/drawing/2014/main" id="{2023058D-793F-BFD3-0D8F-9471C576F8C0}"/>
                </a:ext>
              </a:extLst>
            </p:cNvPr>
            <p:cNvSpPr txBox="1"/>
            <p:nvPr/>
          </p:nvSpPr>
          <p:spPr>
            <a:xfrm>
              <a:off x="9073011" y="174875"/>
              <a:ext cx="2423846" cy="252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200" dirty="0">
                  <a:solidFill>
                    <a:schemeClr val="bg2">
                      <a:lumMod val="50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Impacto medioambiental</a:t>
              </a:r>
            </a:p>
          </p:txBody>
        </p:sp>
        <p:sp>
          <p:nvSpPr>
            <p:cNvPr id="2053" name="Rectángulo 2052">
              <a:extLst>
                <a:ext uri="{FF2B5EF4-FFF2-40B4-BE49-F238E27FC236}">
                  <a16:creationId xmlns:a16="http://schemas.microsoft.com/office/drawing/2014/main" id="{C46FF95C-F6AC-E41F-F684-3099A09AE021}"/>
                </a:ext>
              </a:extLst>
            </p:cNvPr>
            <p:cNvSpPr/>
            <p:nvPr/>
          </p:nvSpPr>
          <p:spPr>
            <a:xfrm>
              <a:off x="8441491" y="103696"/>
              <a:ext cx="3516002" cy="33952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grpSp>
        <p:nvGrpSpPr>
          <p:cNvPr id="2056" name="Grupo 2055">
            <a:extLst>
              <a:ext uri="{FF2B5EF4-FFF2-40B4-BE49-F238E27FC236}">
                <a16:creationId xmlns:a16="http://schemas.microsoft.com/office/drawing/2014/main" id="{ED554CF7-0CDF-47E1-C21D-5D18C0568DA1}"/>
              </a:ext>
            </a:extLst>
          </p:cNvPr>
          <p:cNvGrpSpPr/>
          <p:nvPr/>
        </p:nvGrpSpPr>
        <p:grpSpPr>
          <a:xfrm>
            <a:off x="8498912" y="3488639"/>
            <a:ext cx="3525167" cy="2402601"/>
            <a:chOff x="8576889" y="3826226"/>
            <a:chExt cx="3230005" cy="1671999"/>
          </a:xfrm>
        </p:grpSpPr>
        <p:sp>
          <p:nvSpPr>
            <p:cNvPr id="2057" name="CuadroTexto 2056">
              <a:extLst>
                <a:ext uri="{FF2B5EF4-FFF2-40B4-BE49-F238E27FC236}">
                  <a16:creationId xmlns:a16="http://schemas.microsoft.com/office/drawing/2014/main" id="{4EA07540-3EC9-E4C5-044C-B6DEFF374B90}"/>
                </a:ext>
              </a:extLst>
            </p:cNvPr>
            <p:cNvSpPr txBox="1"/>
            <p:nvPr/>
          </p:nvSpPr>
          <p:spPr>
            <a:xfrm>
              <a:off x="8719723" y="3826226"/>
              <a:ext cx="2944338" cy="214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400" dirty="0">
                  <a:solidFill>
                    <a:schemeClr val="bg2">
                      <a:lumMod val="50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Registro de fallas en componentes</a:t>
              </a:r>
            </a:p>
          </p:txBody>
        </p:sp>
        <p:pic>
          <p:nvPicPr>
            <p:cNvPr id="2058" name="Imagen 2057">
              <a:extLst>
                <a:ext uri="{FF2B5EF4-FFF2-40B4-BE49-F238E27FC236}">
                  <a16:creationId xmlns:a16="http://schemas.microsoft.com/office/drawing/2014/main" id="{73E982F9-4218-5F52-E410-FAEEBD072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4905"/>
            <a:stretch/>
          </p:blipFill>
          <p:spPr>
            <a:xfrm>
              <a:off x="8653231" y="3993619"/>
              <a:ext cx="3082169" cy="1504606"/>
            </a:xfrm>
            <a:prstGeom prst="rect">
              <a:avLst/>
            </a:prstGeom>
          </p:spPr>
        </p:pic>
        <p:cxnSp>
          <p:nvCxnSpPr>
            <p:cNvPr id="2059" name="Conector recto 2058">
              <a:extLst>
                <a:ext uri="{FF2B5EF4-FFF2-40B4-BE49-F238E27FC236}">
                  <a16:creationId xmlns:a16="http://schemas.microsoft.com/office/drawing/2014/main" id="{3CC58443-C080-1AF9-CD79-78F73381B91B}"/>
                </a:ext>
              </a:extLst>
            </p:cNvPr>
            <p:cNvCxnSpPr>
              <a:cxnSpLocks/>
            </p:cNvCxnSpPr>
            <p:nvPr/>
          </p:nvCxnSpPr>
          <p:spPr>
            <a:xfrm>
              <a:off x="8576889" y="3993621"/>
              <a:ext cx="0" cy="150460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0" name="Conector recto 2059">
              <a:extLst>
                <a:ext uri="{FF2B5EF4-FFF2-40B4-BE49-F238E27FC236}">
                  <a16:creationId xmlns:a16="http://schemas.microsoft.com/office/drawing/2014/main" id="{17A3AAC1-0681-4B8E-9149-474B7E16D695}"/>
                </a:ext>
              </a:extLst>
            </p:cNvPr>
            <p:cNvCxnSpPr/>
            <p:nvPr/>
          </p:nvCxnSpPr>
          <p:spPr>
            <a:xfrm>
              <a:off x="8576889" y="5498225"/>
              <a:ext cx="323000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1" name="CuadroTexto 2060">
            <a:extLst>
              <a:ext uri="{FF2B5EF4-FFF2-40B4-BE49-F238E27FC236}">
                <a16:creationId xmlns:a16="http://schemas.microsoft.com/office/drawing/2014/main" id="{D69D7997-7E4E-6E2A-986C-A93C18689468}"/>
              </a:ext>
            </a:extLst>
          </p:cNvPr>
          <p:cNvSpPr txBox="1"/>
          <p:nvPr/>
        </p:nvSpPr>
        <p:spPr>
          <a:xfrm>
            <a:off x="3709478" y="1265382"/>
            <a:ext cx="216484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dirty="0" err="1"/>
              <a:t>Scada</a:t>
            </a:r>
            <a:r>
              <a:rPr lang="es-PE" sz="1100" dirty="0"/>
              <a:t> que monitorea en tiempo real los componentes, los colores indican el estado: verde funcional, amarillo no señal, rojo es error</a:t>
            </a:r>
          </a:p>
        </p:txBody>
      </p:sp>
      <p:sp>
        <p:nvSpPr>
          <p:cNvPr id="2062" name="CuadroTexto 2061">
            <a:extLst>
              <a:ext uri="{FF2B5EF4-FFF2-40B4-BE49-F238E27FC236}">
                <a16:creationId xmlns:a16="http://schemas.microsoft.com/office/drawing/2014/main" id="{8D0A2FA1-4EFF-23EB-7CE3-B542970979AF}"/>
              </a:ext>
            </a:extLst>
          </p:cNvPr>
          <p:cNvSpPr txBox="1"/>
          <p:nvPr/>
        </p:nvSpPr>
        <p:spPr>
          <a:xfrm>
            <a:off x="8849521" y="6177347"/>
            <a:ext cx="2629305" cy="600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sz="1100" dirty="0"/>
              <a:t>Eventos de UN SOLO dispositivo categorizado por falla componente (3), falla conexión (2)</a:t>
            </a:r>
          </a:p>
        </p:txBody>
      </p:sp>
      <p:sp>
        <p:nvSpPr>
          <p:cNvPr id="2063" name="CuadroTexto 2062">
            <a:extLst>
              <a:ext uri="{FF2B5EF4-FFF2-40B4-BE49-F238E27FC236}">
                <a16:creationId xmlns:a16="http://schemas.microsoft.com/office/drawing/2014/main" id="{F7C61FC3-24B7-354D-E3E1-6C60C91DCE3A}"/>
              </a:ext>
            </a:extLst>
          </p:cNvPr>
          <p:cNvSpPr txBox="1"/>
          <p:nvPr/>
        </p:nvSpPr>
        <p:spPr>
          <a:xfrm>
            <a:off x="4616157" y="5379102"/>
            <a:ext cx="2629305" cy="600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PE" sz="1100" dirty="0"/>
              <a:t>Registro de UN SOLO dispositivo para cualquier evento de falla (conexión o componente) (LISTA 5)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C8D5E4-8B80-66A5-3A6C-373A155A12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1757" y="3772476"/>
            <a:ext cx="3686876" cy="240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9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FE071-D0FA-FE9B-D262-510DE84BD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leet management">
            <a:extLst>
              <a:ext uri="{FF2B5EF4-FFF2-40B4-BE49-F238E27FC236}">
                <a16:creationId xmlns:a16="http://schemas.microsoft.com/office/drawing/2014/main" id="{4A48D0AA-1B94-7203-E6B7-81AD0E373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3" y="0"/>
            <a:ext cx="11672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397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FC217-36F9-E6C3-749C-1BB2EF371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9A27A-C9E6-760C-E427-AEA5A9C3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Opción 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742F71-71AD-80D1-BA0A-81CED8018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Características:</a:t>
            </a:r>
          </a:p>
          <a:p>
            <a:pPr lvl="1"/>
            <a:r>
              <a:rPr lang="es-PE" dirty="0"/>
              <a:t>Pagina principal simple y compacta</a:t>
            </a:r>
          </a:p>
          <a:p>
            <a:pPr lvl="1"/>
            <a:r>
              <a:rPr lang="es-PE" dirty="0"/>
              <a:t>Colores y distribución agradable</a:t>
            </a:r>
          </a:p>
        </p:txBody>
      </p:sp>
    </p:spTree>
    <p:extLst>
      <p:ext uri="{BB962C8B-B14F-4D97-AF65-F5344CB8AC3E}">
        <p14:creationId xmlns:p14="http://schemas.microsoft.com/office/powerpoint/2010/main" val="3363721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6930D-FF45-1F5E-3C9B-70B42357F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8BD01C1-1DF3-AA4A-4DF5-41DE5ACA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9525"/>
            <a:ext cx="99822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00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0B41D-ACDF-7799-C471-66851C183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B55DDD-0910-A52C-F5C8-E5C398D97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9525"/>
            <a:ext cx="99822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7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DDDBC-4F59-DFC2-9A65-B95C9DA1B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6D772-4DD7-D6AA-4E0F-731D31E6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Opción 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116383-64D6-FB5D-D128-26F27AD3C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Características:</a:t>
            </a:r>
          </a:p>
          <a:p>
            <a:pPr lvl="1"/>
            <a:r>
              <a:rPr lang="es-PE" dirty="0"/>
              <a:t>Mapa muy grande y sobrecargado, destaca el factor geolocalización</a:t>
            </a:r>
          </a:p>
          <a:p>
            <a:pPr lvl="1"/>
            <a:r>
              <a:rPr lang="es-PE" dirty="0"/>
              <a:t>Introduce el sistema de “evaluación del conductor”</a:t>
            </a:r>
          </a:p>
        </p:txBody>
      </p:sp>
    </p:spTree>
    <p:extLst>
      <p:ext uri="{BB962C8B-B14F-4D97-AF65-F5344CB8AC3E}">
        <p14:creationId xmlns:p14="http://schemas.microsoft.com/office/powerpoint/2010/main" val="282667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321F8-8B9A-AB3D-3FF4-EDDEC413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ps-tracking-dashboard">
            <a:extLst>
              <a:ext uri="{FF2B5EF4-FFF2-40B4-BE49-F238E27FC236}">
                <a16:creationId xmlns:a16="http://schemas.microsoft.com/office/drawing/2014/main" id="{7CBB70CF-AD02-AE4E-FEDD-D7D2C4E36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1000"/>
            <a:ext cx="97536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919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80D5B-41B3-3AA7-7323-393D2F5B9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river-behaviour-dashboard">
            <a:extLst>
              <a:ext uri="{FF2B5EF4-FFF2-40B4-BE49-F238E27FC236}">
                <a16:creationId xmlns:a16="http://schemas.microsoft.com/office/drawing/2014/main" id="{12C42025-9A58-B217-C953-761FEE5B3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3" y="928688"/>
            <a:ext cx="6772275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1215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930</Words>
  <Application>Microsoft Office PowerPoint</Application>
  <PresentationFormat>Panorámica</PresentationFormat>
  <Paragraphs>178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ADLaM Display</vt:lpstr>
      <vt:lpstr>Aptos</vt:lpstr>
      <vt:lpstr>Aptos Display</vt:lpstr>
      <vt:lpstr>Arial</vt:lpstr>
      <vt:lpstr>Tema de Office</vt:lpstr>
      <vt:lpstr>Opción 1</vt:lpstr>
      <vt:lpstr>Presentación de PowerPoint</vt:lpstr>
      <vt:lpstr>Presentación de PowerPoint</vt:lpstr>
      <vt:lpstr>Opción 2</vt:lpstr>
      <vt:lpstr>Presentación de PowerPoint</vt:lpstr>
      <vt:lpstr>Presentación de PowerPoint</vt:lpstr>
      <vt:lpstr>Opción 3</vt:lpstr>
      <vt:lpstr>Presentación de PowerPoint</vt:lpstr>
      <vt:lpstr>Presentación de PowerPoint</vt:lpstr>
      <vt:lpstr>Opción 4</vt:lpstr>
      <vt:lpstr>Presentación de PowerPoint</vt:lpstr>
      <vt:lpstr>Opción 5</vt:lpstr>
      <vt:lpstr>Presentación de PowerPoint</vt:lpstr>
      <vt:lpstr>Opción 6</vt:lpstr>
      <vt:lpstr>Presentación de PowerPoint</vt:lpstr>
      <vt:lpstr>Opción 7</vt:lpstr>
      <vt:lpstr>Presentación de PowerPoint</vt:lpstr>
      <vt:lpstr>Opción customizada:  -Pantalla principal  -Pantalla trabajadores general   -Pantalla trabajadores especifico  -Pantalla equipos general   - Pantalla equipo especifico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Banda Moreno</dc:creator>
  <cp:lastModifiedBy>Carlos Banda Moreno</cp:lastModifiedBy>
  <cp:revision>15</cp:revision>
  <dcterms:created xsi:type="dcterms:W3CDTF">2024-12-30T20:46:45Z</dcterms:created>
  <dcterms:modified xsi:type="dcterms:W3CDTF">2025-01-03T17:08:41Z</dcterms:modified>
</cp:coreProperties>
</file>